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8"/>
  </p:notesMasterIdLst>
  <p:sldIdLst>
    <p:sldId id="282" r:id="rId5"/>
    <p:sldId id="294" r:id="rId6"/>
    <p:sldId id="295" r:id="rId7"/>
    <p:sldId id="296" r:id="rId8"/>
    <p:sldId id="297" r:id="rId9"/>
    <p:sldId id="298" r:id="rId10"/>
    <p:sldId id="299" r:id="rId11"/>
    <p:sldId id="259" r:id="rId12"/>
    <p:sldId id="285" r:id="rId13"/>
    <p:sldId id="283" r:id="rId14"/>
    <p:sldId id="287" r:id="rId15"/>
    <p:sldId id="268" r:id="rId16"/>
    <p:sldId id="292" r:id="rId17"/>
    <p:sldId id="288" r:id="rId18"/>
    <p:sldId id="289" r:id="rId19"/>
    <p:sldId id="290" r:id="rId20"/>
    <p:sldId id="291" r:id="rId21"/>
    <p:sldId id="300" r:id="rId22"/>
    <p:sldId id="301" r:id="rId23"/>
    <p:sldId id="302" r:id="rId24"/>
    <p:sldId id="303" r:id="rId25"/>
    <p:sldId id="279" r:id="rId26"/>
    <p:sldId id="29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746" autoAdjust="0"/>
  </p:normalViewPr>
  <p:slideViewPr>
    <p:cSldViewPr snapToGrid="0">
      <p:cViewPr varScale="1">
        <p:scale>
          <a:sx n="84" d="100"/>
          <a:sy n="84" d="100"/>
        </p:scale>
        <p:origin x="159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e, Chris" userId="b5e1444f-73f1-4f61-a89f-d6c349659112" providerId="ADAL" clId="{F9311569-0753-48A9-9532-4E0F4B24A735}"/>
    <pc:docChg chg="addSld delSld modSld delMainMaster">
      <pc:chgData name="Wade, Chris" userId="b5e1444f-73f1-4f61-a89f-d6c349659112" providerId="ADAL" clId="{F9311569-0753-48A9-9532-4E0F4B24A735}" dt="2026-07-16T14:11:26.775" v="1" actId="47"/>
      <pc:docMkLst>
        <pc:docMk/>
      </pc:docMkLst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57173974" sldId="260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988129260" sldId="265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587398238" sldId="269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2035934496" sldId="273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1896457254" sldId="278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1355078946" sldId="281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220223002" sldId="419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2210331210" sldId="724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1069365658" sldId="824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2342547697" sldId="835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908695146" sldId="1209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2075336540" sldId="1340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583883366" sldId="1350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4247463119" sldId="1351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209354601" sldId="1366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950272848" sldId="1367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231531348" sldId="1380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106420231" sldId="1385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2545302721" sldId="1387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1984413526" sldId="1388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445403928" sldId="1389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1352571220" sldId="1390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238206867" sldId="1395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1169703361" sldId="1396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650505221" sldId="1402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1990274826" sldId="1422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571329697" sldId="1423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673070403" sldId="1424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26837508" sldId="1425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2187367445" sldId="1431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616969806" sldId="1432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710388294" sldId="1433"/>
        </pc:sldMkLst>
      </pc:sldChg>
      <pc:sldChg chg="add del">
        <pc:chgData name="Wade, Chris" userId="b5e1444f-73f1-4f61-a89f-d6c349659112" providerId="ADAL" clId="{F9311569-0753-48A9-9532-4E0F4B24A735}" dt="2026-07-16T14:11:26.775" v="1" actId="47"/>
        <pc:sldMkLst>
          <pc:docMk/>
          <pc:sldMk cId="3240065524" sldId="1434"/>
        </pc:sldMkLst>
      </pc:sldChg>
      <pc:sldMasterChg chg="del delSldLayout">
        <pc:chgData name="Wade, Chris" userId="b5e1444f-73f1-4f61-a89f-d6c349659112" providerId="ADAL" clId="{F9311569-0753-48A9-9532-4E0F4B24A735}" dt="2026-07-16T14:11:26.775" v="1" actId="47"/>
        <pc:sldMasterMkLst>
          <pc:docMk/>
          <pc:sldMasterMk cId="793139925" sldId="2147483672"/>
        </pc:sldMasterMkLst>
        <pc:sldLayoutChg chg="del">
          <pc:chgData name="Wade, Chris" userId="b5e1444f-73f1-4f61-a89f-d6c349659112" providerId="ADAL" clId="{F9311569-0753-48A9-9532-4E0F4B24A735}" dt="2026-07-16T14:11:26.775" v="1" actId="47"/>
          <pc:sldLayoutMkLst>
            <pc:docMk/>
            <pc:sldMasterMk cId="793139925" sldId="2147483672"/>
            <pc:sldLayoutMk cId="779379040" sldId="2147483673"/>
          </pc:sldLayoutMkLst>
        </pc:sldLayoutChg>
        <pc:sldLayoutChg chg="del">
          <pc:chgData name="Wade, Chris" userId="b5e1444f-73f1-4f61-a89f-d6c349659112" providerId="ADAL" clId="{F9311569-0753-48A9-9532-4E0F4B24A735}" dt="2026-07-16T14:11:26.775" v="1" actId="47"/>
          <pc:sldLayoutMkLst>
            <pc:docMk/>
            <pc:sldMasterMk cId="793139925" sldId="2147483672"/>
            <pc:sldLayoutMk cId="3445984045" sldId="2147483674"/>
          </pc:sldLayoutMkLst>
        </pc:sldLayoutChg>
        <pc:sldLayoutChg chg="del">
          <pc:chgData name="Wade, Chris" userId="b5e1444f-73f1-4f61-a89f-d6c349659112" providerId="ADAL" clId="{F9311569-0753-48A9-9532-4E0F4B24A735}" dt="2026-07-16T14:11:26.775" v="1" actId="47"/>
          <pc:sldLayoutMkLst>
            <pc:docMk/>
            <pc:sldMasterMk cId="793139925" sldId="2147483672"/>
            <pc:sldLayoutMk cId="4287485763" sldId="2147483675"/>
          </pc:sldLayoutMkLst>
        </pc:sldLayoutChg>
        <pc:sldLayoutChg chg="del">
          <pc:chgData name="Wade, Chris" userId="b5e1444f-73f1-4f61-a89f-d6c349659112" providerId="ADAL" clId="{F9311569-0753-48A9-9532-4E0F4B24A735}" dt="2026-07-16T14:11:26.775" v="1" actId="47"/>
          <pc:sldLayoutMkLst>
            <pc:docMk/>
            <pc:sldMasterMk cId="793139925" sldId="2147483672"/>
            <pc:sldLayoutMk cId="388535126" sldId="2147483676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FE3FA8-9215-45E3-9CD4-B7378BC021B9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23F14FB-6930-4A0D-A692-DEB6676EAEC2}">
      <dgm:prSet custT="1"/>
      <dgm:spPr/>
      <dgm:t>
        <a:bodyPr/>
        <a:lstStyle/>
        <a:p>
          <a:r>
            <a:rPr lang="en-US" sz="1400" dirty="0"/>
            <a:t>Establish </a:t>
          </a:r>
          <a:r>
            <a:rPr lang="en-US" sz="1400" b="1" dirty="0"/>
            <a:t>a</a:t>
          </a:r>
          <a:r>
            <a:rPr lang="en-US" sz="1400" dirty="0"/>
            <a:t> </a:t>
          </a:r>
          <a:r>
            <a:rPr lang="en-US" sz="1400" b="1" dirty="0"/>
            <a:t>consortium of core modeling groups </a:t>
          </a:r>
          <a:r>
            <a:rPr lang="en-US" sz="1400" dirty="0"/>
            <a:t>to </a:t>
          </a:r>
          <a:r>
            <a:rPr lang="en-US" sz="1400" b="0" dirty="0"/>
            <a:t>coordinate</a:t>
          </a:r>
          <a:r>
            <a:rPr lang="en-US" sz="1400" dirty="0"/>
            <a:t> model intercomparison and ensemble efforts.</a:t>
          </a:r>
        </a:p>
      </dgm:t>
    </dgm:pt>
    <dgm:pt modelId="{2CFAC5A2-5946-4F6A-9BAF-71382E72BCFC}" type="parTrans" cxnId="{9D45907A-76C2-4117-A96C-5A47BE450A4C}">
      <dgm:prSet/>
      <dgm:spPr/>
      <dgm:t>
        <a:bodyPr/>
        <a:lstStyle/>
        <a:p>
          <a:endParaRPr lang="en-US"/>
        </a:p>
      </dgm:t>
    </dgm:pt>
    <dgm:pt modelId="{380C7332-99B1-4F17-93BC-2E96C6E15E19}" type="sibTrans" cxnId="{9D45907A-76C2-4117-A96C-5A47BE450A4C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D3370EE8-DD64-43D8-84E7-0F02A12BA7AC}">
      <dgm:prSet custT="1"/>
      <dgm:spPr/>
      <dgm:t>
        <a:bodyPr/>
        <a:lstStyle/>
        <a:p>
          <a:r>
            <a:rPr lang="en-US" sz="1400" dirty="0"/>
            <a:t>Develop standardized </a:t>
          </a:r>
          <a:r>
            <a:rPr lang="en-US" sz="1400" b="1" dirty="0"/>
            <a:t>protocols</a:t>
          </a:r>
          <a:r>
            <a:rPr lang="en-US" sz="1400" dirty="0"/>
            <a:t> to guide </a:t>
          </a:r>
          <a:r>
            <a:rPr lang="en-US" altLang="zh-CN" sz="1400" dirty="0"/>
            <a:t>data sharing,</a:t>
          </a:r>
          <a:r>
            <a:rPr lang="en-US" sz="1400" dirty="0"/>
            <a:t> model simulations, and scenario analyses.</a:t>
          </a:r>
        </a:p>
      </dgm:t>
    </dgm:pt>
    <dgm:pt modelId="{891E29BC-356C-4BA9-9598-8B54DC3A3AD2}" type="parTrans" cxnId="{67A81E69-B0A8-46D9-ACF7-27C72F77A51E}">
      <dgm:prSet/>
      <dgm:spPr/>
      <dgm:t>
        <a:bodyPr/>
        <a:lstStyle/>
        <a:p>
          <a:endParaRPr lang="en-US"/>
        </a:p>
      </dgm:t>
    </dgm:pt>
    <dgm:pt modelId="{D5D4E981-5817-4817-8243-0B00FA22F87D}" type="sibTrans" cxnId="{67A81E69-B0A8-46D9-ACF7-27C72F77A51E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C1D3A259-3E97-405A-80A1-1B1582FE97BA}">
      <dgm:prSet custT="1"/>
      <dgm:spPr/>
      <dgm:t>
        <a:bodyPr/>
        <a:lstStyle/>
        <a:p>
          <a:r>
            <a:rPr lang="en-US" sz="1400" dirty="0"/>
            <a:t>Compile, curate, and manage </a:t>
          </a:r>
          <a:r>
            <a:rPr lang="en-US" sz="1400" b="1" dirty="0"/>
            <a:t>multi-scale datasets </a:t>
          </a:r>
          <a:r>
            <a:rPr lang="en-US" sz="1400" dirty="0"/>
            <a:t>that support model inputs, calibration, and evaluation.</a:t>
          </a:r>
        </a:p>
      </dgm:t>
    </dgm:pt>
    <dgm:pt modelId="{656BAFBE-A894-4D61-BEDB-500A71C2EB9B}" type="parTrans" cxnId="{3325D551-3977-4376-88B6-550E962DD0D3}">
      <dgm:prSet/>
      <dgm:spPr/>
      <dgm:t>
        <a:bodyPr/>
        <a:lstStyle/>
        <a:p>
          <a:endParaRPr lang="en-US"/>
        </a:p>
      </dgm:t>
    </dgm:pt>
    <dgm:pt modelId="{59E0374B-F390-45ED-A17D-310A33011C77}" type="sibTrans" cxnId="{3325D551-3977-4376-88B6-550E962DD0D3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FB222FDD-DEEE-4842-A8A9-01981F51EE25}">
      <dgm:prSet custT="1"/>
      <dgm:spPr/>
      <dgm:t>
        <a:bodyPr/>
        <a:lstStyle/>
        <a:p>
          <a:r>
            <a:rPr lang="en-US" sz="1400" b="1" dirty="0"/>
            <a:t>Innovate ensembling techniques </a:t>
          </a:r>
          <a:r>
            <a:rPr lang="en-US" sz="1400" dirty="0"/>
            <a:t>by integrating AI and leveraging observational data.</a:t>
          </a:r>
        </a:p>
      </dgm:t>
    </dgm:pt>
    <dgm:pt modelId="{62620C70-2BD3-4553-9DAE-ACDC37DB6040}" type="parTrans" cxnId="{F8FD2148-7E76-4121-B3D0-4B34EABA7E76}">
      <dgm:prSet/>
      <dgm:spPr/>
      <dgm:t>
        <a:bodyPr/>
        <a:lstStyle/>
        <a:p>
          <a:endParaRPr lang="en-US"/>
        </a:p>
      </dgm:t>
    </dgm:pt>
    <dgm:pt modelId="{461ED4A3-DE74-4DDC-96A9-8E5B64D77513}" type="sibTrans" cxnId="{F8FD2148-7E76-4121-B3D0-4B34EABA7E76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5619195D-31E9-43B3-9ED5-48A429C6F951}">
      <dgm:prSet custT="1"/>
      <dgm:spPr/>
      <dgm:t>
        <a:bodyPr/>
        <a:lstStyle/>
        <a:p>
          <a:r>
            <a:rPr lang="en-US" sz="1400" dirty="0"/>
            <a:t>Create a </a:t>
          </a:r>
          <a:r>
            <a:rPr lang="en-US" sz="1400" b="1" dirty="0"/>
            <a:t>community-based platform </a:t>
          </a:r>
          <a:r>
            <a:rPr lang="en-US" sz="1400" dirty="0"/>
            <a:t>to disseminate results and facilitate knowledge exchange.</a:t>
          </a:r>
        </a:p>
      </dgm:t>
    </dgm:pt>
    <dgm:pt modelId="{801EFAE7-101F-488C-A3EF-66166FFBC510}" type="parTrans" cxnId="{99C941E5-2612-4BA0-99E5-6955CF68C657}">
      <dgm:prSet/>
      <dgm:spPr/>
      <dgm:t>
        <a:bodyPr/>
        <a:lstStyle/>
        <a:p>
          <a:endParaRPr lang="en-US"/>
        </a:p>
      </dgm:t>
    </dgm:pt>
    <dgm:pt modelId="{1FAD5B83-0877-433C-A283-4E0962092A21}" type="sibTrans" cxnId="{99C941E5-2612-4BA0-99E5-6955CF68C657}">
      <dgm:prSet phldrT="6" phldr="0"/>
      <dgm:spPr/>
      <dgm:t>
        <a:bodyPr/>
        <a:lstStyle/>
        <a:p>
          <a:r>
            <a:rPr lang="en-US"/>
            <a:t>6</a:t>
          </a:r>
        </a:p>
      </dgm:t>
    </dgm:pt>
    <dgm:pt modelId="{45E41039-5158-44C4-8D81-7B0DAE3CB36D}">
      <dgm:prSet custT="1"/>
      <dgm:spPr/>
      <dgm:t>
        <a:bodyPr/>
        <a:lstStyle/>
        <a:p>
          <a:r>
            <a:rPr lang="en-US" sz="1400" dirty="0"/>
            <a:t>Identify opportunities to improve </a:t>
          </a:r>
          <a:r>
            <a:rPr lang="en-US" sz="1400" b="1" dirty="0"/>
            <a:t>soil carbon, nitrogen, water, and yield estimates</a:t>
          </a:r>
          <a:r>
            <a:rPr lang="en-US" sz="1400" b="0" dirty="0"/>
            <a:t> through evaluation of existing efforts</a:t>
          </a:r>
          <a:r>
            <a:rPr lang="en-US" sz="1400" dirty="0"/>
            <a:t>.</a:t>
          </a:r>
        </a:p>
      </dgm:t>
    </dgm:pt>
    <dgm:pt modelId="{CBEE741E-6B9F-4DFB-ABF9-14E1727A4E39}" type="sibTrans" cxnId="{FDCECCFF-6FB4-469D-B751-37051AF728A0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C66A0D63-D3EF-4BA1-8259-B6D2C73773AE}" type="parTrans" cxnId="{FDCECCFF-6FB4-469D-B751-37051AF728A0}">
      <dgm:prSet/>
      <dgm:spPr/>
      <dgm:t>
        <a:bodyPr/>
        <a:lstStyle/>
        <a:p>
          <a:endParaRPr lang="en-US"/>
        </a:p>
      </dgm:t>
    </dgm:pt>
    <dgm:pt modelId="{038B996F-EB96-4DDD-B89A-C6A8129C6601}" type="pres">
      <dgm:prSet presAssocID="{6CFE3FA8-9215-45E3-9CD4-B7378BC021B9}" presName="linearFlow" presStyleCnt="0">
        <dgm:presLayoutVars>
          <dgm:dir/>
          <dgm:animLvl val="lvl"/>
          <dgm:resizeHandles val="exact"/>
        </dgm:presLayoutVars>
      </dgm:prSet>
      <dgm:spPr/>
    </dgm:pt>
    <dgm:pt modelId="{0BC03397-5E90-4CCA-AFF7-584E5C94B4DD}" type="pres">
      <dgm:prSet presAssocID="{223F14FB-6930-4A0D-A692-DEB6676EAEC2}" presName="compositeNode" presStyleCnt="0"/>
      <dgm:spPr/>
    </dgm:pt>
    <dgm:pt modelId="{8B3359B9-6FEA-4649-A907-8739F079325C}" type="pres">
      <dgm:prSet presAssocID="{223F14FB-6930-4A0D-A692-DEB6676EAEC2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693DD9C-9159-44BE-A761-81B267C3D1ED}" type="pres">
      <dgm:prSet presAssocID="{223F14FB-6930-4A0D-A692-DEB6676EAEC2}" presName="parSh" presStyleCnt="0"/>
      <dgm:spPr/>
    </dgm:pt>
    <dgm:pt modelId="{934E7912-400B-4D0A-90FE-9D80447A3C9C}" type="pres">
      <dgm:prSet presAssocID="{223F14FB-6930-4A0D-A692-DEB6676EAEC2}" presName="lineNode" presStyleLbl="alignAccFollowNode1" presStyleIdx="0" presStyleCnt="18"/>
      <dgm:spPr/>
    </dgm:pt>
    <dgm:pt modelId="{F7085AA4-5A26-4108-80EB-2D24C0FAB0A0}" type="pres">
      <dgm:prSet presAssocID="{223F14FB-6930-4A0D-A692-DEB6676EAEC2}" presName="lineArrowNode" presStyleLbl="alignAccFollowNode1" presStyleIdx="1" presStyleCnt="18"/>
      <dgm:spPr/>
    </dgm:pt>
    <dgm:pt modelId="{67ADFF62-E398-4211-871B-F2EB6732EC8E}" type="pres">
      <dgm:prSet presAssocID="{380C7332-99B1-4F17-93BC-2E96C6E15E19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01F1D1E8-C70F-4988-B449-BA3250BD6B0A}" type="pres">
      <dgm:prSet presAssocID="{380C7332-99B1-4F17-93BC-2E96C6E15E19}" presName="spacerBetweenCircleAndCallout" presStyleCnt="0">
        <dgm:presLayoutVars/>
      </dgm:prSet>
      <dgm:spPr/>
    </dgm:pt>
    <dgm:pt modelId="{E0B00DB0-2127-4AB3-B2CD-E8F72E7F2A44}" type="pres">
      <dgm:prSet presAssocID="{223F14FB-6930-4A0D-A692-DEB6676EAEC2}" presName="nodeText" presStyleLbl="alignAccFollowNode1" presStyleIdx="2" presStyleCnt="18">
        <dgm:presLayoutVars>
          <dgm:bulletEnabled val="1"/>
        </dgm:presLayoutVars>
      </dgm:prSet>
      <dgm:spPr/>
    </dgm:pt>
    <dgm:pt modelId="{B3FB803C-60DF-4CE9-9825-B0F18595BCB4}" type="pres">
      <dgm:prSet presAssocID="{380C7332-99B1-4F17-93BC-2E96C6E15E19}" presName="sibTransComposite" presStyleCnt="0"/>
      <dgm:spPr/>
    </dgm:pt>
    <dgm:pt modelId="{EE43B1DC-7F5C-4823-B820-10F1FF411B1D}" type="pres">
      <dgm:prSet presAssocID="{45E41039-5158-44C4-8D81-7B0DAE3CB36D}" presName="compositeNode" presStyleCnt="0"/>
      <dgm:spPr/>
    </dgm:pt>
    <dgm:pt modelId="{DF019723-E584-4325-BCDF-61287A8D9BE5}" type="pres">
      <dgm:prSet presAssocID="{45E41039-5158-44C4-8D81-7B0DAE3CB36D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F4C5AA8-18BD-4443-B3ED-7DEB6E12541E}" type="pres">
      <dgm:prSet presAssocID="{45E41039-5158-44C4-8D81-7B0DAE3CB36D}" presName="parSh" presStyleCnt="0"/>
      <dgm:spPr/>
    </dgm:pt>
    <dgm:pt modelId="{C6A74C2F-A31B-4384-AB15-8852339CCC09}" type="pres">
      <dgm:prSet presAssocID="{45E41039-5158-44C4-8D81-7B0DAE3CB36D}" presName="lineNode" presStyleLbl="alignAccFollowNode1" presStyleIdx="3" presStyleCnt="18"/>
      <dgm:spPr/>
    </dgm:pt>
    <dgm:pt modelId="{5161B042-9186-436F-AEFB-2717653A0FB8}" type="pres">
      <dgm:prSet presAssocID="{45E41039-5158-44C4-8D81-7B0DAE3CB36D}" presName="lineArrowNode" presStyleLbl="alignAccFollowNode1" presStyleIdx="4" presStyleCnt="18"/>
      <dgm:spPr/>
    </dgm:pt>
    <dgm:pt modelId="{C5EAAC00-434E-4218-B836-8A41F3E6196A}" type="pres">
      <dgm:prSet presAssocID="{CBEE741E-6B9F-4DFB-ABF9-14E1727A4E39}" presName="sibTransNodeCircle" presStyleLbl="alignNode1" presStyleIdx="1" presStyleCnt="6">
        <dgm:presLayoutVars>
          <dgm:chMax val="0"/>
          <dgm:bulletEnabled/>
        </dgm:presLayoutVars>
      </dgm:prSet>
      <dgm:spPr/>
    </dgm:pt>
    <dgm:pt modelId="{6C7B8EE0-67DB-4758-92FB-4AFBE2FD061C}" type="pres">
      <dgm:prSet presAssocID="{CBEE741E-6B9F-4DFB-ABF9-14E1727A4E39}" presName="spacerBetweenCircleAndCallout" presStyleCnt="0">
        <dgm:presLayoutVars/>
      </dgm:prSet>
      <dgm:spPr/>
    </dgm:pt>
    <dgm:pt modelId="{6DBB279D-B158-463C-8CE3-C128A3226D62}" type="pres">
      <dgm:prSet presAssocID="{45E41039-5158-44C4-8D81-7B0DAE3CB36D}" presName="nodeText" presStyleLbl="alignAccFollowNode1" presStyleIdx="5" presStyleCnt="18" custScaleY="100000">
        <dgm:presLayoutVars>
          <dgm:bulletEnabled val="1"/>
        </dgm:presLayoutVars>
      </dgm:prSet>
      <dgm:spPr/>
    </dgm:pt>
    <dgm:pt modelId="{86915323-A203-4E06-BF41-93FEDB7B474A}" type="pres">
      <dgm:prSet presAssocID="{CBEE741E-6B9F-4DFB-ABF9-14E1727A4E39}" presName="sibTransComposite" presStyleCnt="0"/>
      <dgm:spPr/>
    </dgm:pt>
    <dgm:pt modelId="{B73440A5-2817-4718-A97C-F78B9DDD3D9E}" type="pres">
      <dgm:prSet presAssocID="{D3370EE8-DD64-43D8-84E7-0F02A12BA7AC}" presName="compositeNode" presStyleCnt="0"/>
      <dgm:spPr/>
    </dgm:pt>
    <dgm:pt modelId="{EA5FF997-FF7F-4803-AFAB-360CC68FFC67}" type="pres">
      <dgm:prSet presAssocID="{D3370EE8-DD64-43D8-84E7-0F02A12BA7A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28561819-36CE-4468-83B8-BED83F2B8483}" type="pres">
      <dgm:prSet presAssocID="{D3370EE8-DD64-43D8-84E7-0F02A12BA7AC}" presName="parSh" presStyleCnt="0"/>
      <dgm:spPr/>
    </dgm:pt>
    <dgm:pt modelId="{AFB00120-721E-4B4C-B9F0-F643865A286E}" type="pres">
      <dgm:prSet presAssocID="{D3370EE8-DD64-43D8-84E7-0F02A12BA7AC}" presName="lineNode" presStyleLbl="alignAccFollowNode1" presStyleIdx="6" presStyleCnt="18"/>
      <dgm:spPr/>
    </dgm:pt>
    <dgm:pt modelId="{9AB0B6FB-AD60-4A6F-9B3D-8A4CAA2DA28E}" type="pres">
      <dgm:prSet presAssocID="{D3370EE8-DD64-43D8-84E7-0F02A12BA7AC}" presName="lineArrowNode" presStyleLbl="alignAccFollowNode1" presStyleIdx="7" presStyleCnt="18"/>
      <dgm:spPr/>
    </dgm:pt>
    <dgm:pt modelId="{8F63608B-22B5-4461-A609-60EF573E56E2}" type="pres">
      <dgm:prSet presAssocID="{D5D4E981-5817-4817-8243-0B00FA22F87D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B6C3573B-8627-47F7-B705-8AD765730164}" type="pres">
      <dgm:prSet presAssocID="{D5D4E981-5817-4817-8243-0B00FA22F87D}" presName="spacerBetweenCircleAndCallout" presStyleCnt="0">
        <dgm:presLayoutVars/>
      </dgm:prSet>
      <dgm:spPr/>
    </dgm:pt>
    <dgm:pt modelId="{EC4A9E73-9FD1-431E-8B2E-5DB77E8CAD84}" type="pres">
      <dgm:prSet presAssocID="{D3370EE8-DD64-43D8-84E7-0F02A12BA7AC}" presName="nodeText" presStyleLbl="alignAccFollowNode1" presStyleIdx="8" presStyleCnt="18">
        <dgm:presLayoutVars>
          <dgm:bulletEnabled val="1"/>
        </dgm:presLayoutVars>
      </dgm:prSet>
      <dgm:spPr/>
    </dgm:pt>
    <dgm:pt modelId="{3CB1F668-B589-4AC1-B3D0-621BFEF31F62}" type="pres">
      <dgm:prSet presAssocID="{D5D4E981-5817-4817-8243-0B00FA22F87D}" presName="sibTransComposite" presStyleCnt="0"/>
      <dgm:spPr/>
    </dgm:pt>
    <dgm:pt modelId="{A322A9FC-C028-4D1F-8BE9-39B9C6DBAE83}" type="pres">
      <dgm:prSet presAssocID="{C1D3A259-3E97-405A-80A1-1B1582FE97BA}" presName="compositeNode" presStyleCnt="0"/>
      <dgm:spPr/>
    </dgm:pt>
    <dgm:pt modelId="{8A3FECA6-A0B1-44DF-984E-3A045A10F3EF}" type="pres">
      <dgm:prSet presAssocID="{C1D3A259-3E97-405A-80A1-1B1582FE97B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2947E9A-9B60-4050-A57A-8E5417282021}" type="pres">
      <dgm:prSet presAssocID="{C1D3A259-3E97-405A-80A1-1B1582FE97BA}" presName="parSh" presStyleCnt="0"/>
      <dgm:spPr/>
    </dgm:pt>
    <dgm:pt modelId="{11218C05-E62A-4530-9FB4-1C6C063249D8}" type="pres">
      <dgm:prSet presAssocID="{C1D3A259-3E97-405A-80A1-1B1582FE97BA}" presName="lineNode" presStyleLbl="alignAccFollowNode1" presStyleIdx="9" presStyleCnt="18"/>
      <dgm:spPr/>
    </dgm:pt>
    <dgm:pt modelId="{D4421A9D-C334-4522-ADF0-63CFE4A07735}" type="pres">
      <dgm:prSet presAssocID="{C1D3A259-3E97-405A-80A1-1B1582FE97BA}" presName="lineArrowNode" presStyleLbl="alignAccFollowNode1" presStyleIdx="10" presStyleCnt="18"/>
      <dgm:spPr/>
    </dgm:pt>
    <dgm:pt modelId="{0168C418-CDD9-4F04-ABAE-0ADE97253232}" type="pres">
      <dgm:prSet presAssocID="{59E0374B-F390-45ED-A17D-310A33011C77}" presName="sibTransNodeCircle" presStyleLbl="alignNode1" presStyleIdx="3" presStyleCnt="6">
        <dgm:presLayoutVars>
          <dgm:chMax val="0"/>
          <dgm:bulletEnabled/>
        </dgm:presLayoutVars>
      </dgm:prSet>
      <dgm:spPr/>
    </dgm:pt>
    <dgm:pt modelId="{235F79F1-17E6-4D88-B050-DD06C86744E8}" type="pres">
      <dgm:prSet presAssocID="{59E0374B-F390-45ED-A17D-310A33011C77}" presName="spacerBetweenCircleAndCallout" presStyleCnt="0">
        <dgm:presLayoutVars/>
      </dgm:prSet>
      <dgm:spPr/>
    </dgm:pt>
    <dgm:pt modelId="{E44F49BA-F8E9-4413-A7A8-8F7CE8CB9191}" type="pres">
      <dgm:prSet presAssocID="{C1D3A259-3E97-405A-80A1-1B1582FE97BA}" presName="nodeText" presStyleLbl="alignAccFollowNode1" presStyleIdx="11" presStyleCnt="18">
        <dgm:presLayoutVars>
          <dgm:bulletEnabled val="1"/>
        </dgm:presLayoutVars>
      </dgm:prSet>
      <dgm:spPr/>
    </dgm:pt>
    <dgm:pt modelId="{43841082-9A6E-4EBC-9CC2-BC4F2AF26E66}" type="pres">
      <dgm:prSet presAssocID="{59E0374B-F390-45ED-A17D-310A33011C77}" presName="sibTransComposite" presStyleCnt="0"/>
      <dgm:spPr/>
    </dgm:pt>
    <dgm:pt modelId="{72CD1444-5E08-48BA-90C8-3D78DD2E2FDB}" type="pres">
      <dgm:prSet presAssocID="{FB222FDD-DEEE-4842-A8A9-01981F51EE25}" presName="compositeNode" presStyleCnt="0"/>
      <dgm:spPr/>
    </dgm:pt>
    <dgm:pt modelId="{FA51646B-3DD8-4F9E-85B4-C072A657C089}" type="pres">
      <dgm:prSet presAssocID="{FB222FDD-DEEE-4842-A8A9-01981F51EE25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699568D-1716-4347-B1AE-9FFD8D01EF93}" type="pres">
      <dgm:prSet presAssocID="{FB222FDD-DEEE-4842-A8A9-01981F51EE25}" presName="parSh" presStyleCnt="0"/>
      <dgm:spPr/>
    </dgm:pt>
    <dgm:pt modelId="{5D328D51-B88C-4AAC-8975-CAAAE6A6D2FA}" type="pres">
      <dgm:prSet presAssocID="{FB222FDD-DEEE-4842-A8A9-01981F51EE25}" presName="lineNode" presStyleLbl="alignAccFollowNode1" presStyleIdx="12" presStyleCnt="18"/>
      <dgm:spPr/>
    </dgm:pt>
    <dgm:pt modelId="{B25EDEE8-3B34-4D38-8482-C4E6D4767E13}" type="pres">
      <dgm:prSet presAssocID="{FB222FDD-DEEE-4842-A8A9-01981F51EE25}" presName="lineArrowNode" presStyleLbl="alignAccFollowNode1" presStyleIdx="13" presStyleCnt="18"/>
      <dgm:spPr/>
    </dgm:pt>
    <dgm:pt modelId="{A55F3483-5814-4A08-946A-078C0389617A}" type="pres">
      <dgm:prSet presAssocID="{461ED4A3-DE74-4DDC-96A9-8E5B64D77513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E523E8A4-345D-4E36-A0F8-5B6BE760C19A}" type="pres">
      <dgm:prSet presAssocID="{461ED4A3-DE74-4DDC-96A9-8E5B64D77513}" presName="spacerBetweenCircleAndCallout" presStyleCnt="0">
        <dgm:presLayoutVars/>
      </dgm:prSet>
      <dgm:spPr/>
    </dgm:pt>
    <dgm:pt modelId="{EDBE701D-9BC8-4CE7-9742-A36863D862FB}" type="pres">
      <dgm:prSet presAssocID="{FB222FDD-DEEE-4842-A8A9-01981F51EE25}" presName="nodeText" presStyleLbl="alignAccFollowNode1" presStyleIdx="14" presStyleCnt="18">
        <dgm:presLayoutVars>
          <dgm:bulletEnabled val="1"/>
        </dgm:presLayoutVars>
      </dgm:prSet>
      <dgm:spPr/>
    </dgm:pt>
    <dgm:pt modelId="{D68E4B2E-10DA-4CE6-A153-B2077A7C2A72}" type="pres">
      <dgm:prSet presAssocID="{461ED4A3-DE74-4DDC-96A9-8E5B64D77513}" presName="sibTransComposite" presStyleCnt="0"/>
      <dgm:spPr/>
    </dgm:pt>
    <dgm:pt modelId="{EE7542BC-7385-4BB9-BF18-47A59B3FDBA3}" type="pres">
      <dgm:prSet presAssocID="{5619195D-31E9-43B3-9ED5-48A429C6F951}" presName="compositeNode" presStyleCnt="0"/>
      <dgm:spPr/>
    </dgm:pt>
    <dgm:pt modelId="{5ED0A2DE-AC29-4D19-95BF-66E3DCBB9911}" type="pres">
      <dgm:prSet presAssocID="{5619195D-31E9-43B3-9ED5-48A429C6F951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D9CACEE-70C2-4068-9C98-41C9435F3208}" type="pres">
      <dgm:prSet presAssocID="{5619195D-31E9-43B3-9ED5-48A429C6F951}" presName="parSh" presStyleCnt="0"/>
      <dgm:spPr/>
    </dgm:pt>
    <dgm:pt modelId="{A3F16C63-1562-45BB-A532-69655401582D}" type="pres">
      <dgm:prSet presAssocID="{5619195D-31E9-43B3-9ED5-48A429C6F951}" presName="lineNode" presStyleLbl="alignAccFollowNode1" presStyleIdx="15" presStyleCnt="18"/>
      <dgm:spPr/>
    </dgm:pt>
    <dgm:pt modelId="{19AE9AE3-1DDC-40D6-9D5E-FFC2BE5AA1EA}" type="pres">
      <dgm:prSet presAssocID="{5619195D-31E9-43B3-9ED5-48A429C6F951}" presName="lineArrowNode" presStyleLbl="alignAccFollowNode1" presStyleIdx="16" presStyleCnt="18"/>
      <dgm:spPr/>
    </dgm:pt>
    <dgm:pt modelId="{114CB5F4-D6FE-4E20-BC17-3A186D29523A}" type="pres">
      <dgm:prSet presAssocID="{1FAD5B83-0877-433C-A283-4E0962092A21}" presName="sibTransNodeCircle" presStyleLbl="alignNode1" presStyleIdx="5" presStyleCnt="6">
        <dgm:presLayoutVars>
          <dgm:chMax val="0"/>
          <dgm:bulletEnabled/>
        </dgm:presLayoutVars>
      </dgm:prSet>
      <dgm:spPr/>
    </dgm:pt>
    <dgm:pt modelId="{54FCB5D4-844E-4D62-A99D-92DCCBEA5078}" type="pres">
      <dgm:prSet presAssocID="{1FAD5B83-0877-433C-A283-4E0962092A21}" presName="spacerBetweenCircleAndCallout" presStyleCnt="0">
        <dgm:presLayoutVars/>
      </dgm:prSet>
      <dgm:spPr/>
    </dgm:pt>
    <dgm:pt modelId="{CB51C511-3D5F-450B-8D32-C6C0E946A211}" type="pres">
      <dgm:prSet presAssocID="{5619195D-31E9-43B3-9ED5-48A429C6F951}" presName="nodeText" presStyleLbl="alignAccFollowNode1" presStyleIdx="17" presStyleCnt="18">
        <dgm:presLayoutVars>
          <dgm:bulletEnabled val="1"/>
        </dgm:presLayoutVars>
      </dgm:prSet>
      <dgm:spPr/>
    </dgm:pt>
  </dgm:ptLst>
  <dgm:cxnLst>
    <dgm:cxn modelId="{52FA9D00-CCB8-46F5-93F6-6C4F58FB2094}" type="presOf" srcId="{CBEE741E-6B9F-4DFB-ABF9-14E1727A4E39}" destId="{C5EAAC00-434E-4218-B836-8A41F3E6196A}" srcOrd="0" destOrd="0" presId="urn:microsoft.com/office/officeart/2016/7/layout/LinearArrowProcessNumbered"/>
    <dgm:cxn modelId="{2BCC0E06-B776-4EA9-9CD5-AA92DAD2EF5F}" type="presOf" srcId="{380C7332-99B1-4F17-93BC-2E96C6E15E19}" destId="{67ADFF62-E398-4211-871B-F2EB6732EC8E}" srcOrd="0" destOrd="0" presId="urn:microsoft.com/office/officeart/2016/7/layout/LinearArrowProcessNumbered"/>
    <dgm:cxn modelId="{711AB83F-BFEF-4E3D-B28E-68D17CDDDC1F}" type="presOf" srcId="{D5D4E981-5817-4817-8243-0B00FA22F87D}" destId="{8F63608B-22B5-4461-A609-60EF573E56E2}" srcOrd="0" destOrd="0" presId="urn:microsoft.com/office/officeart/2016/7/layout/LinearArrowProcessNumbered"/>
    <dgm:cxn modelId="{A829925D-37AC-4773-AA91-143ED49A4206}" type="presOf" srcId="{1FAD5B83-0877-433C-A283-4E0962092A21}" destId="{114CB5F4-D6FE-4E20-BC17-3A186D29523A}" srcOrd="0" destOrd="0" presId="urn:microsoft.com/office/officeart/2016/7/layout/LinearArrowProcessNumbered"/>
    <dgm:cxn modelId="{F8FD2148-7E76-4121-B3D0-4B34EABA7E76}" srcId="{6CFE3FA8-9215-45E3-9CD4-B7378BC021B9}" destId="{FB222FDD-DEEE-4842-A8A9-01981F51EE25}" srcOrd="4" destOrd="0" parTransId="{62620C70-2BD3-4553-9DAE-ACDC37DB6040}" sibTransId="{461ED4A3-DE74-4DDC-96A9-8E5B64D77513}"/>
    <dgm:cxn modelId="{52420F49-7E0C-494E-A771-2C709D8BA176}" type="presOf" srcId="{59E0374B-F390-45ED-A17D-310A33011C77}" destId="{0168C418-CDD9-4F04-ABAE-0ADE97253232}" srcOrd="0" destOrd="0" presId="urn:microsoft.com/office/officeart/2016/7/layout/LinearArrowProcessNumbered"/>
    <dgm:cxn modelId="{67A81E69-B0A8-46D9-ACF7-27C72F77A51E}" srcId="{6CFE3FA8-9215-45E3-9CD4-B7378BC021B9}" destId="{D3370EE8-DD64-43D8-84E7-0F02A12BA7AC}" srcOrd="2" destOrd="0" parTransId="{891E29BC-356C-4BA9-9598-8B54DC3A3AD2}" sibTransId="{D5D4E981-5817-4817-8243-0B00FA22F87D}"/>
    <dgm:cxn modelId="{F90AF54E-9C9E-409A-A18F-9BA165F2053E}" type="presOf" srcId="{D3370EE8-DD64-43D8-84E7-0F02A12BA7AC}" destId="{EC4A9E73-9FD1-431E-8B2E-5DB77E8CAD84}" srcOrd="0" destOrd="0" presId="urn:microsoft.com/office/officeart/2016/7/layout/LinearArrowProcessNumbered"/>
    <dgm:cxn modelId="{3325D551-3977-4376-88B6-550E962DD0D3}" srcId="{6CFE3FA8-9215-45E3-9CD4-B7378BC021B9}" destId="{C1D3A259-3E97-405A-80A1-1B1582FE97BA}" srcOrd="3" destOrd="0" parTransId="{656BAFBE-A894-4D61-BEDB-500A71C2EB9B}" sibTransId="{59E0374B-F390-45ED-A17D-310A33011C77}"/>
    <dgm:cxn modelId="{9D45907A-76C2-4117-A96C-5A47BE450A4C}" srcId="{6CFE3FA8-9215-45E3-9CD4-B7378BC021B9}" destId="{223F14FB-6930-4A0D-A692-DEB6676EAEC2}" srcOrd="0" destOrd="0" parTransId="{2CFAC5A2-5946-4F6A-9BAF-71382E72BCFC}" sibTransId="{380C7332-99B1-4F17-93BC-2E96C6E15E19}"/>
    <dgm:cxn modelId="{66242B88-3428-444F-A1CC-D3D21B80A8AD}" type="presOf" srcId="{461ED4A3-DE74-4DDC-96A9-8E5B64D77513}" destId="{A55F3483-5814-4A08-946A-078C0389617A}" srcOrd="0" destOrd="0" presId="urn:microsoft.com/office/officeart/2016/7/layout/LinearArrowProcessNumbered"/>
    <dgm:cxn modelId="{2A23F78E-1F63-44A1-9C53-2D3784275149}" type="presOf" srcId="{223F14FB-6930-4A0D-A692-DEB6676EAEC2}" destId="{E0B00DB0-2127-4AB3-B2CD-E8F72E7F2A44}" srcOrd="0" destOrd="0" presId="urn:microsoft.com/office/officeart/2016/7/layout/LinearArrowProcessNumbered"/>
    <dgm:cxn modelId="{D7782AA5-B73D-4421-AB44-19F2D4BE37A5}" type="presOf" srcId="{5619195D-31E9-43B3-9ED5-48A429C6F951}" destId="{CB51C511-3D5F-450B-8D32-C6C0E946A211}" srcOrd="0" destOrd="0" presId="urn:microsoft.com/office/officeart/2016/7/layout/LinearArrowProcessNumbered"/>
    <dgm:cxn modelId="{09EA8BC6-43CA-4516-8592-365393BEE725}" type="presOf" srcId="{45E41039-5158-44C4-8D81-7B0DAE3CB36D}" destId="{6DBB279D-B158-463C-8CE3-C128A3226D62}" srcOrd="0" destOrd="0" presId="urn:microsoft.com/office/officeart/2016/7/layout/LinearArrowProcessNumbered"/>
    <dgm:cxn modelId="{99C941E5-2612-4BA0-99E5-6955CF68C657}" srcId="{6CFE3FA8-9215-45E3-9CD4-B7378BC021B9}" destId="{5619195D-31E9-43B3-9ED5-48A429C6F951}" srcOrd="5" destOrd="0" parTransId="{801EFAE7-101F-488C-A3EF-66166FFBC510}" sibTransId="{1FAD5B83-0877-433C-A283-4E0962092A21}"/>
    <dgm:cxn modelId="{8B53A1E8-3014-4614-9AB5-9A53E9F54FC4}" type="presOf" srcId="{C1D3A259-3E97-405A-80A1-1B1582FE97BA}" destId="{E44F49BA-F8E9-4413-A7A8-8F7CE8CB9191}" srcOrd="0" destOrd="0" presId="urn:microsoft.com/office/officeart/2016/7/layout/LinearArrowProcessNumbered"/>
    <dgm:cxn modelId="{0C6404F0-1409-4851-BFC5-04A6422785C6}" type="presOf" srcId="{6CFE3FA8-9215-45E3-9CD4-B7378BC021B9}" destId="{038B996F-EB96-4DDD-B89A-C6A8129C6601}" srcOrd="0" destOrd="0" presId="urn:microsoft.com/office/officeart/2016/7/layout/LinearArrowProcessNumbered"/>
    <dgm:cxn modelId="{3FF484F3-1C5C-4EB7-9428-A7DC529D7DD7}" type="presOf" srcId="{FB222FDD-DEEE-4842-A8A9-01981F51EE25}" destId="{EDBE701D-9BC8-4CE7-9742-A36863D862FB}" srcOrd="0" destOrd="0" presId="urn:microsoft.com/office/officeart/2016/7/layout/LinearArrowProcessNumbered"/>
    <dgm:cxn modelId="{FDCECCFF-6FB4-469D-B751-37051AF728A0}" srcId="{6CFE3FA8-9215-45E3-9CD4-B7378BC021B9}" destId="{45E41039-5158-44C4-8D81-7B0DAE3CB36D}" srcOrd="1" destOrd="0" parTransId="{C66A0D63-D3EF-4BA1-8259-B6D2C73773AE}" sibTransId="{CBEE741E-6B9F-4DFB-ABF9-14E1727A4E39}"/>
    <dgm:cxn modelId="{4EC3EBE3-C68B-4FCA-87A1-EF4AFA1FFF32}" type="presParOf" srcId="{038B996F-EB96-4DDD-B89A-C6A8129C6601}" destId="{0BC03397-5E90-4CCA-AFF7-584E5C94B4DD}" srcOrd="0" destOrd="0" presId="urn:microsoft.com/office/officeart/2016/7/layout/LinearArrowProcessNumbered"/>
    <dgm:cxn modelId="{8B959589-A7E2-4EBC-A8BD-8BC436CD7DF3}" type="presParOf" srcId="{0BC03397-5E90-4CCA-AFF7-584E5C94B4DD}" destId="{8B3359B9-6FEA-4649-A907-8739F079325C}" srcOrd="0" destOrd="0" presId="urn:microsoft.com/office/officeart/2016/7/layout/LinearArrowProcessNumbered"/>
    <dgm:cxn modelId="{E453A65D-E275-48E7-A3A1-0D53C0945B94}" type="presParOf" srcId="{0BC03397-5E90-4CCA-AFF7-584E5C94B4DD}" destId="{8693DD9C-9159-44BE-A761-81B267C3D1ED}" srcOrd="1" destOrd="0" presId="urn:microsoft.com/office/officeart/2016/7/layout/LinearArrowProcessNumbered"/>
    <dgm:cxn modelId="{D91255B6-BA40-41A4-B024-3EEC3E4D27BD}" type="presParOf" srcId="{8693DD9C-9159-44BE-A761-81B267C3D1ED}" destId="{934E7912-400B-4D0A-90FE-9D80447A3C9C}" srcOrd="0" destOrd="0" presId="urn:microsoft.com/office/officeart/2016/7/layout/LinearArrowProcessNumbered"/>
    <dgm:cxn modelId="{5E6FECC9-70FC-4EA6-BB7E-7E8B8366A370}" type="presParOf" srcId="{8693DD9C-9159-44BE-A761-81B267C3D1ED}" destId="{F7085AA4-5A26-4108-80EB-2D24C0FAB0A0}" srcOrd="1" destOrd="0" presId="urn:microsoft.com/office/officeart/2016/7/layout/LinearArrowProcessNumbered"/>
    <dgm:cxn modelId="{8CA0B73F-1D73-48C7-816D-0201D0BF76A7}" type="presParOf" srcId="{8693DD9C-9159-44BE-A761-81B267C3D1ED}" destId="{67ADFF62-E398-4211-871B-F2EB6732EC8E}" srcOrd="2" destOrd="0" presId="urn:microsoft.com/office/officeart/2016/7/layout/LinearArrowProcessNumbered"/>
    <dgm:cxn modelId="{613B7BA1-2144-4AF8-AEC9-800779A4AEAD}" type="presParOf" srcId="{8693DD9C-9159-44BE-A761-81B267C3D1ED}" destId="{01F1D1E8-C70F-4988-B449-BA3250BD6B0A}" srcOrd="3" destOrd="0" presId="urn:microsoft.com/office/officeart/2016/7/layout/LinearArrowProcessNumbered"/>
    <dgm:cxn modelId="{DCBCFB55-4F3B-4B5F-8E13-3EE6FA7B224F}" type="presParOf" srcId="{0BC03397-5E90-4CCA-AFF7-584E5C94B4DD}" destId="{E0B00DB0-2127-4AB3-B2CD-E8F72E7F2A44}" srcOrd="2" destOrd="0" presId="urn:microsoft.com/office/officeart/2016/7/layout/LinearArrowProcessNumbered"/>
    <dgm:cxn modelId="{31C0EA03-1581-406A-BBFB-0AFA6D6452CD}" type="presParOf" srcId="{038B996F-EB96-4DDD-B89A-C6A8129C6601}" destId="{B3FB803C-60DF-4CE9-9825-B0F18595BCB4}" srcOrd="1" destOrd="0" presId="urn:microsoft.com/office/officeart/2016/7/layout/LinearArrowProcessNumbered"/>
    <dgm:cxn modelId="{F1BF0DE7-9528-4A88-8CCF-FC40AF7BE30B}" type="presParOf" srcId="{038B996F-EB96-4DDD-B89A-C6A8129C6601}" destId="{EE43B1DC-7F5C-4823-B820-10F1FF411B1D}" srcOrd="2" destOrd="0" presId="urn:microsoft.com/office/officeart/2016/7/layout/LinearArrowProcessNumbered"/>
    <dgm:cxn modelId="{074B6489-C111-4D80-8EB2-42664ED08EFA}" type="presParOf" srcId="{EE43B1DC-7F5C-4823-B820-10F1FF411B1D}" destId="{DF019723-E584-4325-BCDF-61287A8D9BE5}" srcOrd="0" destOrd="0" presId="urn:microsoft.com/office/officeart/2016/7/layout/LinearArrowProcessNumbered"/>
    <dgm:cxn modelId="{8266B1E5-612D-462E-BBF1-939AECD61304}" type="presParOf" srcId="{EE43B1DC-7F5C-4823-B820-10F1FF411B1D}" destId="{8F4C5AA8-18BD-4443-B3ED-7DEB6E12541E}" srcOrd="1" destOrd="0" presId="urn:microsoft.com/office/officeart/2016/7/layout/LinearArrowProcessNumbered"/>
    <dgm:cxn modelId="{CC49CB9C-688A-4561-931B-E02C96C585F2}" type="presParOf" srcId="{8F4C5AA8-18BD-4443-B3ED-7DEB6E12541E}" destId="{C6A74C2F-A31B-4384-AB15-8852339CCC09}" srcOrd="0" destOrd="0" presId="urn:microsoft.com/office/officeart/2016/7/layout/LinearArrowProcessNumbered"/>
    <dgm:cxn modelId="{74CEA73D-EA25-43AD-A210-DA16041C708E}" type="presParOf" srcId="{8F4C5AA8-18BD-4443-B3ED-7DEB6E12541E}" destId="{5161B042-9186-436F-AEFB-2717653A0FB8}" srcOrd="1" destOrd="0" presId="urn:microsoft.com/office/officeart/2016/7/layout/LinearArrowProcessNumbered"/>
    <dgm:cxn modelId="{46F27D49-4073-451F-8CCB-C0C08164D087}" type="presParOf" srcId="{8F4C5AA8-18BD-4443-B3ED-7DEB6E12541E}" destId="{C5EAAC00-434E-4218-B836-8A41F3E6196A}" srcOrd="2" destOrd="0" presId="urn:microsoft.com/office/officeart/2016/7/layout/LinearArrowProcessNumbered"/>
    <dgm:cxn modelId="{5F4F9A12-CED3-4A56-B2EA-802789A85738}" type="presParOf" srcId="{8F4C5AA8-18BD-4443-B3ED-7DEB6E12541E}" destId="{6C7B8EE0-67DB-4758-92FB-4AFBE2FD061C}" srcOrd="3" destOrd="0" presId="urn:microsoft.com/office/officeart/2016/7/layout/LinearArrowProcessNumbered"/>
    <dgm:cxn modelId="{33EE1293-AA71-49DB-83BD-635C0449FA45}" type="presParOf" srcId="{EE43B1DC-7F5C-4823-B820-10F1FF411B1D}" destId="{6DBB279D-B158-463C-8CE3-C128A3226D62}" srcOrd="2" destOrd="0" presId="urn:microsoft.com/office/officeart/2016/7/layout/LinearArrowProcessNumbered"/>
    <dgm:cxn modelId="{5D728F46-BE9F-479C-B1A6-78DE10D69554}" type="presParOf" srcId="{038B996F-EB96-4DDD-B89A-C6A8129C6601}" destId="{86915323-A203-4E06-BF41-93FEDB7B474A}" srcOrd="3" destOrd="0" presId="urn:microsoft.com/office/officeart/2016/7/layout/LinearArrowProcessNumbered"/>
    <dgm:cxn modelId="{FA6DFEEC-6FC4-4AC6-83C2-FFE9896A509F}" type="presParOf" srcId="{038B996F-EB96-4DDD-B89A-C6A8129C6601}" destId="{B73440A5-2817-4718-A97C-F78B9DDD3D9E}" srcOrd="4" destOrd="0" presId="urn:microsoft.com/office/officeart/2016/7/layout/LinearArrowProcessNumbered"/>
    <dgm:cxn modelId="{EBF18F6F-B166-41B5-9B38-B25887056611}" type="presParOf" srcId="{B73440A5-2817-4718-A97C-F78B9DDD3D9E}" destId="{EA5FF997-FF7F-4803-AFAB-360CC68FFC67}" srcOrd="0" destOrd="0" presId="urn:microsoft.com/office/officeart/2016/7/layout/LinearArrowProcessNumbered"/>
    <dgm:cxn modelId="{628ED862-9044-489F-B24F-BA73544655D9}" type="presParOf" srcId="{B73440A5-2817-4718-A97C-F78B9DDD3D9E}" destId="{28561819-36CE-4468-83B8-BED83F2B8483}" srcOrd="1" destOrd="0" presId="urn:microsoft.com/office/officeart/2016/7/layout/LinearArrowProcessNumbered"/>
    <dgm:cxn modelId="{0D81EE93-8F62-44C4-9975-550E472BDEED}" type="presParOf" srcId="{28561819-36CE-4468-83B8-BED83F2B8483}" destId="{AFB00120-721E-4B4C-B9F0-F643865A286E}" srcOrd="0" destOrd="0" presId="urn:microsoft.com/office/officeart/2016/7/layout/LinearArrowProcessNumbered"/>
    <dgm:cxn modelId="{C10A8137-7095-4AF2-9E0A-EF393365FFD3}" type="presParOf" srcId="{28561819-36CE-4468-83B8-BED83F2B8483}" destId="{9AB0B6FB-AD60-4A6F-9B3D-8A4CAA2DA28E}" srcOrd="1" destOrd="0" presId="urn:microsoft.com/office/officeart/2016/7/layout/LinearArrowProcessNumbered"/>
    <dgm:cxn modelId="{828BED57-FE8A-4100-BF07-69B1A6FB285F}" type="presParOf" srcId="{28561819-36CE-4468-83B8-BED83F2B8483}" destId="{8F63608B-22B5-4461-A609-60EF573E56E2}" srcOrd="2" destOrd="0" presId="urn:microsoft.com/office/officeart/2016/7/layout/LinearArrowProcessNumbered"/>
    <dgm:cxn modelId="{230297E5-5973-4E15-AFD1-760EF7521F55}" type="presParOf" srcId="{28561819-36CE-4468-83B8-BED83F2B8483}" destId="{B6C3573B-8627-47F7-B705-8AD765730164}" srcOrd="3" destOrd="0" presId="urn:microsoft.com/office/officeart/2016/7/layout/LinearArrowProcessNumbered"/>
    <dgm:cxn modelId="{BB9D4897-060B-4907-A4F2-88D1EFC2772E}" type="presParOf" srcId="{B73440A5-2817-4718-A97C-F78B9DDD3D9E}" destId="{EC4A9E73-9FD1-431E-8B2E-5DB77E8CAD84}" srcOrd="2" destOrd="0" presId="urn:microsoft.com/office/officeart/2016/7/layout/LinearArrowProcessNumbered"/>
    <dgm:cxn modelId="{E457A7BA-A13F-48D3-83A8-42240F779BC8}" type="presParOf" srcId="{038B996F-EB96-4DDD-B89A-C6A8129C6601}" destId="{3CB1F668-B589-4AC1-B3D0-621BFEF31F62}" srcOrd="5" destOrd="0" presId="urn:microsoft.com/office/officeart/2016/7/layout/LinearArrowProcessNumbered"/>
    <dgm:cxn modelId="{967E9593-A4E3-4955-8FA7-6FB55F85A98B}" type="presParOf" srcId="{038B996F-EB96-4DDD-B89A-C6A8129C6601}" destId="{A322A9FC-C028-4D1F-8BE9-39B9C6DBAE83}" srcOrd="6" destOrd="0" presId="urn:microsoft.com/office/officeart/2016/7/layout/LinearArrowProcessNumbered"/>
    <dgm:cxn modelId="{DDA2790D-DBD0-41AE-8238-A4ED50F00226}" type="presParOf" srcId="{A322A9FC-C028-4D1F-8BE9-39B9C6DBAE83}" destId="{8A3FECA6-A0B1-44DF-984E-3A045A10F3EF}" srcOrd="0" destOrd="0" presId="urn:microsoft.com/office/officeart/2016/7/layout/LinearArrowProcessNumbered"/>
    <dgm:cxn modelId="{FBD55B97-6D76-49EA-AA00-7F29B33DA80D}" type="presParOf" srcId="{A322A9FC-C028-4D1F-8BE9-39B9C6DBAE83}" destId="{A2947E9A-9B60-4050-A57A-8E5417282021}" srcOrd="1" destOrd="0" presId="urn:microsoft.com/office/officeart/2016/7/layout/LinearArrowProcessNumbered"/>
    <dgm:cxn modelId="{F00EFDA3-B89B-4181-9241-B74F0EA4F3BF}" type="presParOf" srcId="{A2947E9A-9B60-4050-A57A-8E5417282021}" destId="{11218C05-E62A-4530-9FB4-1C6C063249D8}" srcOrd="0" destOrd="0" presId="urn:microsoft.com/office/officeart/2016/7/layout/LinearArrowProcessNumbered"/>
    <dgm:cxn modelId="{42AF63E1-06A9-4A24-89F1-930160DBFAA9}" type="presParOf" srcId="{A2947E9A-9B60-4050-A57A-8E5417282021}" destId="{D4421A9D-C334-4522-ADF0-63CFE4A07735}" srcOrd="1" destOrd="0" presId="urn:microsoft.com/office/officeart/2016/7/layout/LinearArrowProcessNumbered"/>
    <dgm:cxn modelId="{369687E3-1711-4842-9454-BD2C0C7B1061}" type="presParOf" srcId="{A2947E9A-9B60-4050-A57A-8E5417282021}" destId="{0168C418-CDD9-4F04-ABAE-0ADE97253232}" srcOrd="2" destOrd="0" presId="urn:microsoft.com/office/officeart/2016/7/layout/LinearArrowProcessNumbered"/>
    <dgm:cxn modelId="{78E2F556-E8C2-4AC8-B20E-3576B9C4A0C8}" type="presParOf" srcId="{A2947E9A-9B60-4050-A57A-8E5417282021}" destId="{235F79F1-17E6-4D88-B050-DD06C86744E8}" srcOrd="3" destOrd="0" presId="urn:microsoft.com/office/officeart/2016/7/layout/LinearArrowProcessNumbered"/>
    <dgm:cxn modelId="{CF92ABE7-7387-4F34-9594-B71667A949CE}" type="presParOf" srcId="{A322A9FC-C028-4D1F-8BE9-39B9C6DBAE83}" destId="{E44F49BA-F8E9-4413-A7A8-8F7CE8CB9191}" srcOrd="2" destOrd="0" presId="urn:microsoft.com/office/officeart/2016/7/layout/LinearArrowProcessNumbered"/>
    <dgm:cxn modelId="{564E29AF-5596-4408-9E47-2D5A566D193D}" type="presParOf" srcId="{038B996F-EB96-4DDD-B89A-C6A8129C6601}" destId="{43841082-9A6E-4EBC-9CC2-BC4F2AF26E66}" srcOrd="7" destOrd="0" presId="urn:microsoft.com/office/officeart/2016/7/layout/LinearArrowProcessNumbered"/>
    <dgm:cxn modelId="{8B78531E-D2D4-4C1D-8756-EEAEF436B19D}" type="presParOf" srcId="{038B996F-EB96-4DDD-B89A-C6A8129C6601}" destId="{72CD1444-5E08-48BA-90C8-3D78DD2E2FDB}" srcOrd="8" destOrd="0" presId="urn:microsoft.com/office/officeart/2016/7/layout/LinearArrowProcessNumbered"/>
    <dgm:cxn modelId="{80394BDC-F065-4050-A418-A1DFF9AA84ED}" type="presParOf" srcId="{72CD1444-5E08-48BA-90C8-3D78DD2E2FDB}" destId="{FA51646B-3DD8-4F9E-85B4-C072A657C089}" srcOrd="0" destOrd="0" presId="urn:microsoft.com/office/officeart/2016/7/layout/LinearArrowProcessNumbered"/>
    <dgm:cxn modelId="{A1298819-BFD7-4EA4-A889-CDF93D0FF714}" type="presParOf" srcId="{72CD1444-5E08-48BA-90C8-3D78DD2E2FDB}" destId="{7699568D-1716-4347-B1AE-9FFD8D01EF93}" srcOrd="1" destOrd="0" presId="urn:microsoft.com/office/officeart/2016/7/layout/LinearArrowProcessNumbered"/>
    <dgm:cxn modelId="{C118EE73-00E7-4DBE-ABB1-0E68E7AB2FA6}" type="presParOf" srcId="{7699568D-1716-4347-B1AE-9FFD8D01EF93}" destId="{5D328D51-B88C-4AAC-8975-CAAAE6A6D2FA}" srcOrd="0" destOrd="0" presId="urn:microsoft.com/office/officeart/2016/7/layout/LinearArrowProcessNumbered"/>
    <dgm:cxn modelId="{4CF6199D-429A-4F80-B9BA-D49E6A1A5094}" type="presParOf" srcId="{7699568D-1716-4347-B1AE-9FFD8D01EF93}" destId="{B25EDEE8-3B34-4D38-8482-C4E6D4767E13}" srcOrd="1" destOrd="0" presId="urn:microsoft.com/office/officeart/2016/7/layout/LinearArrowProcessNumbered"/>
    <dgm:cxn modelId="{D7C644B3-590F-4A68-A816-F9C0F354CDF4}" type="presParOf" srcId="{7699568D-1716-4347-B1AE-9FFD8D01EF93}" destId="{A55F3483-5814-4A08-946A-078C0389617A}" srcOrd="2" destOrd="0" presId="urn:microsoft.com/office/officeart/2016/7/layout/LinearArrowProcessNumbered"/>
    <dgm:cxn modelId="{CB69604F-B828-4B81-B343-0E0DA716FCC5}" type="presParOf" srcId="{7699568D-1716-4347-B1AE-9FFD8D01EF93}" destId="{E523E8A4-345D-4E36-A0F8-5B6BE760C19A}" srcOrd="3" destOrd="0" presId="urn:microsoft.com/office/officeart/2016/7/layout/LinearArrowProcessNumbered"/>
    <dgm:cxn modelId="{86C23466-4400-47CE-9231-FE3C768F5738}" type="presParOf" srcId="{72CD1444-5E08-48BA-90C8-3D78DD2E2FDB}" destId="{EDBE701D-9BC8-4CE7-9742-A36863D862FB}" srcOrd="2" destOrd="0" presId="urn:microsoft.com/office/officeart/2016/7/layout/LinearArrowProcessNumbered"/>
    <dgm:cxn modelId="{8D508D56-2ACA-4590-9B7B-A19F4C03679A}" type="presParOf" srcId="{038B996F-EB96-4DDD-B89A-C6A8129C6601}" destId="{D68E4B2E-10DA-4CE6-A153-B2077A7C2A72}" srcOrd="9" destOrd="0" presId="urn:microsoft.com/office/officeart/2016/7/layout/LinearArrowProcessNumbered"/>
    <dgm:cxn modelId="{5AF88DBB-AB43-4537-9A2D-B9DF32C2A5BC}" type="presParOf" srcId="{038B996F-EB96-4DDD-B89A-C6A8129C6601}" destId="{EE7542BC-7385-4BB9-BF18-47A59B3FDBA3}" srcOrd="10" destOrd="0" presId="urn:microsoft.com/office/officeart/2016/7/layout/LinearArrowProcessNumbered"/>
    <dgm:cxn modelId="{3188A0E1-BE7C-4CC2-9E46-EFA227690C2D}" type="presParOf" srcId="{EE7542BC-7385-4BB9-BF18-47A59B3FDBA3}" destId="{5ED0A2DE-AC29-4D19-95BF-66E3DCBB9911}" srcOrd="0" destOrd="0" presId="urn:microsoft.com/office/officeart/2016/7/layout/LinearArrowProcessNumbered"/>
    <dgm:cxn modelId="{5007C69B-877F-4062-BC3D-22B256BC7B0D}" type="presParOf" srcId="{EE7542BC-7385-4BB9-BF18-47A59B3FDBA3}" destId="{ED9CACEE-70C2-4068-9C98-41C9435F3208}" srcOrd="1" destOrd="0" presId="urn:microsoft.com/office/officeart/2016/7/layout/LinearArrowProcessNumbered"/>
    <dgm:cxn modelId="{7CD2E2DA-21C7-499F-AD26-BDF2DF9D776A}" type="presParOf" srcId="{ED9CACEE-70C2-4068-9C98-41C9435F3208}" destId="{A3F16C63-1562-45BB-A532-69655401582D}" srcOrd="0" destOrd="0" presId="urn:microsoft.com/office/officeart/2016/7/layout/LinearArrowProcessNumbered"/>
    <dgm:cxn modelId="{DE318C8C-8271-437E-B425-3C47CA0052AD}" type="presParOf" srcId="{ED9CACEE-70C2-4068-9C98-41C9435F3208}" destId="{19AE9AE3-1DDC-40D6-9D5E-FFC2BE5AA1EA}" srcOrd="1" destOrd="0" presId="urn:microsoft.com/office/officeart/2016/7/layout/LinearArrowProcessNumbered"/>
    <dgm:cxn modelId="{9387AF83-2CA0-4456-BCBD-2693D5793B95}" type="presParOf" srcId="{ED9CACEE-70C2-4068-9C98-41C9435F3208}" destId="{114CB5F4-D6FE-4E20-BC17-3A186D29523A}" srcOrd="2" destOrd="0" presId="urn:microsoft.com/office/officeart/2016/7/layout/LinearArrowProcessNumbered"/>
    <dgm:cxn modelId="{CBC976FD-4F03-44A0-A547-9E56428AACF5}" type="presParOf" srcId="{ED9CACEE-70C2-4068-9C98-41C9435F3208}" destId="{54FCB5D4-844E-4D62-A99D-92DCCBEA5078}" srcOrd="3" destOrd="0" presId="urn:microsoft.com/office/officeart/2016/7/layout/LinearArrowProcessNumbered"/>
    <dgm:cxn modelId="{39E01F7A-C2E4-429C-8B53-4DB057DDB66C}" type="presParOf" srcId="{EE7542BC-7385-4BB9-BF18-47A59B3FDBA3}" destId="{CB51C511-3D5F-450B-8D32-C6C0E946A211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E7912-400B-4D0A-90FE-9D80447A3C9C}">
      <dsp:nvSpPr>
        <dsp:cNvPr id="0" name=""/>
        <dsp:cNvSpPr/>
      </dsp:nvSpPr>
      <dsp:spPr>
        <a:xfrm>
          <a:off x="919307" y="602409"/>
          <a:ext cx="734687" cy="7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085AA4-5A26-4108-80EB-2D24C0FAB0A0}">
      <dsp:nvSpPr>
        <dsp:cNvPr id="0" name=""/>
        <dsp:cNvSpPr/>
      </dsp:nvSpPr>
      <dsp:spPr>
        <a:xfrm>
          <a:off x="1698076" y="540428"/>
          <a:ext cx="84489" cy="159471"/>
        </a:xfrm>
        <a:prstGeom prst="chevron">
          <a:avLst>
            <a:gd name="adj" fmla="val 9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ADFF62-E398-4211-871B-F2EB6732EC8E}">
      <dsp:nvSpPr>
        <dsp:cNvPr id="0" name=""/>
        <dsp:cNvSpPr/>
      </dsp:nvSpPr>
      <dsp:spPr>
        <a:xfrm>
          <a:off x="467295" y="242269"/>
          <a:ext cx="720351" cy="7203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54" tIns="27954" rIns="27954" bIns="2795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1</a:t>
          </a:r>
        </a:p>
      </dsp:txBody>
      <dsp:txXfrm>
        <a:off x="572788" y="347762"/>
        <a:ext cx="509365" cy="509365"/>
      </dsp:txXfrm>
    </dsp:sp>
    <dsp:sp modelId="{E0B00DB0-2127-4AB3-B2CD-E8F72E7F2A44}">
      <dsp:nvSpPr>
        <dsp:cNvPr id="0" name=""/>
        <dsp:cNvSpPr/>
      </dsp:nvSpPr>
      <dsp:spPr>
        <a:xfrm>
          <a:off x="947" y="1128220"/>
          <a:ext cx="1653047" cy="2272724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394" tIns="165100" rIns="130394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Establish </a:t>
          </a:r>
          <a:r>
            <a:rPr lang="en-US" sz="1400" b="1" kern="1200" dirty="0"/>
            <a:t>a</a:t>
          </a:r>
          <a:r>
            <a:rPr lang="en-US" sz="1400" kern="1200" dirty="0"/>
            <a:t> </a:t>
          </a:r>
          <a:r>
            <a:rPr lang="en-US" sz="1400" b="1" kern="1200" dirty="0"/>
            <a:t>consortium of core modeling groups </a:t>
          </a:r>
          <a:r>
            <a:rPr lang="en-US" sz="1400" kern="1200" dirty="0"/>
            <a:t>to </a:t>
          </a:r>
          <a:r>
            <a:rPr lang="en-US" sz="1400" b="0" kern="1200" dirty="0"/>
            <a:t>coordinate</a:t>
          </a:r>
          <a:r>
            <a:rPr lang="en-US" sz="1400" kern="1200" dirty="0"/>
            <a:t> model intercomparison and ensemble efforts.</a:t>
          </a:r>
        </a:p>
      </dsp:txBody>
      <dsp:txXfrm>
        <a:off x="947" y="1458829"/>
        <a:ext cx="1653047" cy="1942115"/>
      </dsp:txXfrm>
    </dsp:sp>
    <dsp:sp modelId="{C6A74C2F-A31B-4384-AB15-8852339CCC09}">
      <dsp:nvSpPr>
        <dsp:cNvPr id="0" name=""/>
        <dsp:cNvSpPr/>
      </dsp:nvSpPr>
      <dsp:spPr>
        <a:xfrm>
          <a:off x="1837666" y="602409"/>
          <a:ext cx="1661158" cy="7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1B042-9186-436F-AEFB-2717653A0FB8}">
      <dsp:nvSpPr>
        <dsp:cNvPr id="0" name=""/>
        <dsp:cNvSpPr/>
      </dsp:nvSpPr>
      <dsp:spPr>
        <a:xfrm>
          <a:off x="3543122" y="540428"/>
          <a:ext cx="84903" cy="159471"/>
        </a:xfrm>
        <a:prstGeom prst="chevron">
          <a:avLst>
            <a:gd name="adj" fmla="val 9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AAC00-434E-4218-B836-8A41F3E6196A}">
      <dsp:nvSpPr>
        <dsp:cNvPr id="0" name=""/>
        <dsp:cNvSpPr/>
      </dsp:nvSpPr>
      <dsp:spPr>
        <a:xfrm>
          <a:off x="2308070" y="242269"/>
          <a:ext cx="720351" cy="7203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54" tIns="27954" rIns="27954" bIns="2795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2</a:t>
          </a:r>
        </a:p>
      </dsp:txBody>
      <dsp:txXfrm>
        <a:off x="2413563" y="347762"/>
        <a:ext cx="509365" cy="509365"/>
      </dsp:txXfrm>
    </dsp:sp>
    <dsp:sp modelId="{6DBB279D-B158-463C-8CE3-C128A3226D62}">
      <dsp:nvSpPr>
        <dsp:cNvPr id="0" name=""/>
        <dsp:cNvSpPr/>
      </dsp:nvSpPr>
      <dsp:spPr>
        <a:xfrm>
          <a:off x="1837666" y="1128220"/>
          <a:ext cx="1709750" cy="2272724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867" tIns="165100" rIns="134867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Identify opportunities to improve </a:t>
          </a:r>
          <a:r>
            <a:rPr lang="en-US" sz="1400" b="1" kern="1200" dirty="0"/>
            <a:t>soil carbon, nitrogen, water, and yield estimates</a:t>
          </a:r>
          <a:r>
            <a:rPr lang="en-US" sz="1400" b="0" kern="1200" dirty="0"/>
            <a:t> through evaluation of existing efforts</a:t>
          </a:r>
          <a:r>
            <a:rPr lang="en-US" sz="1400" kern="1200" dirty="0"/>
            <a:t>.</a:t>
          </a:r>
        </a:p>
      </dsp:txBody>
      <dsp:txXfrm>
        <a:off x="1837666" y="1470170"/>
        <a:ext cx="1709750" cy="1930774"/>
      </dsp:txXfrm>
    </dsp:sp>
    <dsp:sp modelId="{AFB00120-721E-4B4C-B9F0-F643865A286E}">
      <dsp:nvSpPr>
        <dsp:cNvPr id="0" name=""/>
        <dsp:cNvSpPr/>
      </dsp:nvSpPr>
      <dsp:spPr>
        <a:xfrm>
          <a:off x="3737390" y="602409"/>
          <a:ext cx="1653047" cy="7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0B6FB-AD60-4A6F-9B3D-8A4CAA2DA28E}">
      <dsp:nvSpPr>
        <dsp:cNvPr id="0" name=""/>
        <dsp:cNvSpPr/>
      </dsp:nvSpPr>
      <dsp:spPr>
        <a:xfrm>
          <a:off x="5434518" y="540428"/>
          <a:ext cx="84489" cy="159471"/>
        </a:xfrm>
        <a:prstGeom prst="chevron">
          <a:avLst>
            <a:gd name="adj" fmla="val 9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63608B-22B5-4461-A609-60EF573E56E2}">
      <dsp:nvSpPr>
        <dsp:cNvPr id="0" name=""/>
        <dsp:cNvSpPr/>
      </dsp:nvSpPr>
      <dsp:spPr>
        <a:xfrm>
          <a:off x="4203738" y="242269"/>
          <a:ext cx="720351" cy="72035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54" tIns="27954" rIns="27954" bIns="2795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3</a:t>
          </a:r>
        </a:p>
      </dsp:txBody>
      <dsp:txXfrm>
        <a:off x="4309231" y="347762"/>
        <a:ext cx="509365" cy="509365"/>
      </dsp:txXfrm>
    </dsp:sp>
    <dsp:sp modelId="{EC4A9E73-9FD1-431E-8B2E-5DB77E8CAD84}">
      <dsp:nvSpPr>
        <dsp:cNvPr id="0" name=""/>
        <dsp:cNvSpPr/>
      </dsp:nvSpPr>
      <dsp:spPr>
        <a:xfrm>
          <a:off x="3737390" y="1128220"/>
          <a:ext cx="1653047" cy="2272724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394" tIns="165100" rIns="130394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Develop standardized </a:t>
          </a:r>
          <a:r>
            <a:rPr lang="en-US" sz="1400" b="1" kern="1200" dirty="0"/>
            <a:t>protocols</a:t>
          </a:r>
          <a:r>
            <a:rPr lang="en-US" sz="1400" kern="1200" dirty="0"/>
            <a:t> to guide </a:t>
          </a:r>
          <a:r>
            <a:rPr lang="en-US" altLang="zh-CN" sz="1400" kern="1200" dirty="0"/>
            <a:t>data sharing,</a:t>
          </a:r>
          <a:r>
            <a:rPr lang="en-US" sz="1400" kern="1200" dirty="0"/>
            <a:t> model simulations, and scenario analyses.</a:t>
          </a:r>
        </a:p>
      </dsp:txBody>
      <dsp:txXfrm>
        <a:off x="3737390" y="1458829"/>
        <a:ext cx="1653047" cy="1942115"/>
      </dsp:txXfrm>
    </dsp:sp>
    <dsp:sp modelId="{11218C05-E62A-4530-9FB4-1C6C063249D8}">
      <dsp:nvSpPr>
        <dsp:cNvPr id="0" name=""/>
        <dsp:cNvSpPr/>
      </dsp:nvSpPr>
      <dsp:spPr>
        <a:xfrm>
          <a:off x="5574109" y="602408"/>
          <a:ext cx="1653047" cy="72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421A9D-C334-4522-ADF0-63CFE4A07735}">
      <dsp:nvSpPr>
        <dsp:cNvPr id="0" name=""/>
        <dsp:cNvSpPr/>
      </dsp:nvSpPr>
      <dsp:spPr>
        <a:xfrm>
          <a:off x="7271237" y="540428"/>
          <a:ext cx="84489" cy="159471"/>
        </a:xfrm>
        <a:prstGeom prst="chevron">
          <a:avLst>
            <a:gd name="adj" fmla="val 9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8C418-CDD9-4F04-ABAE-0ADE97253232}">
      <dsp:nvSpPr>
        <dsp:cNvPr id="0" name=""/>
        <dsp:cNvSpPr/>
      </dsp:nvSpPr>
      <dsp:spPr>
        <a:xfrm>
          <a:off x="6040457" y="242269"/>
          <a:ext cx="720351" cy="72035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54" tIns="27954" rIns="27954" bIns="2795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4</a:t>
          </a:r>
        </a:p>
      </dsp:txBody>
      <dsp:txXfrm>
        <a:off x="6145950" y="347762"/>
        <a:ext cx="509365" cy="509365"/>
      </dsp:txXfrm>
    </dsp:sp>
    <dsp:sp modelId="{E44F49BA-F8E9-4413-A7A8-8F7CE8CB9191}">
      <dsp:nvSpPr>
        <dsp:cNvPr id="0" name=""/>
        <dsp:cNvSpPr/>
      </dsp:nvSpPr>
      <dsp:spPr>
        <a:xfrm>
          <a:off x="5574109" y="1128220"/>
          <a:ext cx="1653047" cy="2272724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394" tIns="165100" rIns="130394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Compile, curate, and manage </a:t>
          </a:r>
          <a:r>
            <a:rPr lang="en-US" sz="1400" b="1" kern="1200" dirty="0"/>
            <a:t>multi-scale datasets </a:t>
          </a:r>
          <a:r>
            <a:rPr lang="en-US" sz="1400" kern="1200" dirty="0"/>
            <a:t>that support model inputs, calibration, and evaluation.</a:t>
          </a:r>
        </a:p>
      </dsp:txBody>
      <dsp:txXfrm>
        <a:off x="5574109" y="1458829"/>
        <a:ext cx="1653047" cy="1942115"/>
      </dsp:txXfrm>
    </dsp:sp>
    <dsp:sp modelId="{5D328D51-B88C-4AAC-8975-CAAAE6A6D2FA}">
      <dsp:nvSpPr>
        <dsp:cNvPr id="0" name=""/>
        <dsp:cNvSpPr/>
      </dsp:nvSpPr>
      <dsp:spPr>
        <a:xfrm>
          <a:off x="7410828" y="602408"/>
          <a:ext cx="1653047" cy="7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5EDEE8-3B34-4D38-8482-C4E6D4767E13}">
      <dsp:nvSpPr>
        <dsp:cNvPr id="0" name=""/>
        <dsp:cNvSpPr/>
      </dsp:nvSpPr>
      <dsp:spPr>
        <a:xfrm>
          <a:off x="9107956" y="540428"/>
          <a:ext cx="84489" cy="159471"/>
        </a:xfrm>
        <a:prstGeom prst="chevron">
          <a:avLst>
            <a:gd name="adj" fmla="val 9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5F3483-5814-4A08-946A-078C0389617A}">
      <dsp:nvSpPr>
        <dsp:cNvPr id="0" name=""/>
        <dsp:cNvSpPr/>
      </dsp:nvSpPr>
      <dsp:spPr>
        <a:xfrm>
          <a:off x="7877176" y="242269"/>
          <a:ext cx="720351" cy="72035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54" tIns="27954" rIns="27954" bIns="2795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5</a:t>
          </a:r>
        </a:p>
      </dsp:txBody>
      <dsp:txXfrm>
        <a:off x="7982669" y="347762"/>
        <a:ext cx="509365" cy="509365"/>
      </dsp:txXfrm>
    </dsp:sp>
    <dsp:sp modelId="{EDBE701D-9BC8-4CE7-9742-A36863D862FB}">
      <dsp:nvSpPr>
        <dsp:cNvPr id="0" name=""/>
        <dsp:cNvSpPr/>
      </dsp:nvSpPr>
      <dsp:spPr>
        <a:xfrm>
          <a:off x="7410828" y="1128220"/>
          <a:ext cx="1653047" cy="2272724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394" tIns="165100" rIns="130394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Innovate ensembling techniques </a:t>
          </a:r>
          <a:r>
            <a:rPr lang="en-US" sz="1400" kern="1200" dirty="0"/>
            <a:t>by integrating AI and leveraging observational data.</a:t>
          </a:r>
        </a:p>
      </dsp:txBody>
      <dsp:txXfrm>
        <a:off x="7410828" y="1458829"/>
        <a:ext cx="1653047" cy="1942115"/>
      </dsp:txXfrm>
    </dsp:sp>
    <dsp:sp modelId="{A3F16C63-1562-45BB-A532-69655401582D}">
      <dsp:nvSpPr>
        <dsp:cNvPr id="0" name=""/>
        <dsp:cNvSpPr/>
      </dsp:nvSpPr>
      <dsp:spPr>
        <a:xfrm>
          <a:off x="9247547" y="602408"/>
          <a:ext cx="826523" cy="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CB5F4-D6FE-4E20-BC17-3A186D29523A}">
      <dsp:nvSpPr>
        <dsp:cNvPr id="0" name=""/>
        <dsp:cNvSpPr/>
      </dsp:nvSpPr>
      <dsp:spPr>
        <a:xfrm>
          <a:off x="9713895" y="242269"/>
          <a:ext cx="720351" cy="7203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54" tIns="27954" rIns="27954" bIns="2795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6</a:t>
          </a:r>
        </a:p>
      </dsp:txBody>
      <dsp:txXfrm>
        <a:off x="9819388" y="347762"/>
        <a:ext cx="509365" cy="509365"/>
      </dsp:txXfrm>
    </dsp:sp>
    <dsp:sp modelId="{CB51C511-3D5F-450B-8D32-C6C0E946A211}">
      <dsp:nvSpPr>
        <dsp:cNvPr id="0" name=""/>
        <dsp:cNvSpPr/>
      </dsp:nvSpPr>
      <dsp:spPr>
        <a:xfrm>
          <a:off x="9247547" y="1128220"/>
          <a:ext cx="1653047" cy="2272724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394" tIns="165100" rIns="130394" bIns="1651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Create a </a:t>
          </a:r>
          <a:r>
            <a:rPr lang="en-US" sz="1400" b="1" kern="1200" dirty="0"/>
            <a:t>community-based platform </a:t>
          </a:r>
          <a:r>
            <a:rPr lang="en-US" sz="1400" kern="1200" dirty="0"/>
            <a:t>to disseminate results and facilitate knowledge exchange.</a:t>
          </a:r>
        </a:p>
      </dsp:txBody>
      <dsp:txXfrm>
        <a:off x="9247547" y="1458829"/>
        <a:ext cx="1653047" cy="1942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4B475-124C-447D-96C6-D86ADCBA9AC0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4F22F-E73F-4BC9-8F46-E8EFC6337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0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110A69-5F46-4AF1-B404-2307C35562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43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80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2020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65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9CFB1-24DB-FF10-DF6B-0C0C5768A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BB07AD-BA86-0E56-2028-B65A917AA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308A75-A76D-7572-6503-F7FA6A825C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30F50-06EF-429B-25E9-C157ECA39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36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89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9CB2F-7F70-5116-589A-1E5516A6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709E77-2E11-0A56-384B-BD777B380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36CE8F-F390-1320-01ED-FA4C20776E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35929-7D5E-6C57-3759-67D4CD86E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05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300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994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110A69-5F46-4AF1-B404-2307C355624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540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807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90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71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87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D7BA4-6B8C-91F7-C854-80E9BDD3A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BB098B-CEF9-F315-AF9C-AF0C2D252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CCED0E-FC32-0318-C3BB-8C9EC0695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FD758-DD3F-3E06-AA90-DBA07DD3FC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35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48F38-8988-A32E-0D03-70B997A84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9E6E19-CFF0-7A1B-0709-BD480EC7B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AD06E5-CC8D-22FA-524D-629227A770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E7BF0C-8B3E-E949-8ABB-26468B1035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33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76163-F40C-358F-D48E-7D83BB300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6206AE-65D5-197A-A1FE-DCB2B4D172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102A2C-CA3D-E840-B502-27A57813F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1D160-6BC3-1BA1-B82E-EA587E676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4F22F-E73F-4BC9-8F46-E8EFC63374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83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110A69-5F46-4AF1-B404-2307C35562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729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110A69-5F46-4AF1-B404-2307C35562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75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B246-5D1B-B53F-7A7D-399CA29D2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5C89A-6B41-E9DC-9EFA-1701EF9A6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8D23F-285A-5CC6-AFF3-C22A96052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7A426-14F6-40EF-9CF9-42450594E1CC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1F33D-80E9-ABDE-EB39-C27A699EF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2B55F-6C1F-D62C-F75A-89C1451A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06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D1418-BA88-D6BD-9628-6FF9EB90E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FF92BF-476B-D6D4-D952-ED2D2FFF26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B30FC-C4A4-5215-45F8-AEBE73F98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38F7-238C-4441-A492-22B406044EF7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0CA07-6C14-97DF-5F09-0CF3CC6C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24FD8-4C63-ABEA-FDC8-EAF8A6E46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39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21A648-7005-B32D-C7B2-AECF51C02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B5C1C4-FAD1-CFFA-1AFB-887A89B58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97A52-E74F-DA6A-2356-E6F694CD0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426E8-6862-468B-AFEC-A136359D5783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E9FE5-A6AD-E44F-DD7B-12435DD88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18FC6-39A8-C0E1-207A-BC2C3E6B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41C3-AE01-8827-28A1-FA7B5F5D2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5105E-2C07-6E31-AFF4-AAAC75B95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4DEDD-7091-5AC8-C3BE-E35B01EF2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686D-7980-41EF-A760-587AE3B8FE91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84E77-FE4F-3FAF-739B-46915B734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C9F2E-BA0E-F743-F0A4-D12D1DEC6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1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9D6-DAAD-F7DE-F08E-AB1DE981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C729B-A356-7A95-113A-9E6F7F2E3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1A037-E8D7-0E84-A800-D3633DC14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BB63-8BBB-4190-8D9D-4245A674A81F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15231-B4F5-BB02-07BD-2D12D1F97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1735F-2998-B1DC-7624-5A9AFB90F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93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11B70-B49F-99F3-7E51-D05BF258C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67FE3-C394-2188-22D5-F88E4E757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02182E-3648-1AA7-E8B5-7587669D0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AE8483-E98A-2FD1-40D8-0EA67A47C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9849-E80E-417A-8908-DB6FA0E95743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42A724-A222-F12C-E210-A4BC71BA3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21140-CA76-2109-CF18-34AF73E2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929AC-163A-23C3-C4B2-2A34E6E0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313AD-C17B-4674-2D94-EF312B918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B5D0EB-A285-9B88-6D65-4DFA40A926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306A7-2D6F-2819-9CD6-062177488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0F6F67-9DA1-642C-4B66-F4B565E1D4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C3B85B-DE29-7046-7DED-9691F7DB4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7FEE-15B8-43FB-B9CD-529AE30EEF2E}" type="datetime1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34689C-CE6D-9DCA-BAF6-A6B6A423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DCD724-FF52-18EC-81FB-89174911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6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ED97D-37E6-1387-9F05-06B8809E6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37BCDD-769F-A26E-FF32-77CB1EA04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C92B-1131-4D81-8312-E2EF4199DFEF}" type="datetime1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0C3BE8-9A68-B084-9734-A1A9FBF16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2856C9-D33F-4BA6-5769-02BE33C8B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5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643F6D-EA0E-F6B7-8651-10BDB8168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A906D-CE63-4A4D-930C-FC0FD60BEAC6}" type="datetime1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E49E5-B2B0-8C9F-274E-8DABF6EF7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B7310-4DBC-D130-07DE-182202C0D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9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E8FF6-F4DD-ED88-BC93-A50C3DDF0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676FE-913D-D766-FF05-402F2F5C8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EB4CB-7FDA-BED6-B9C5-F86F5BD40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8C633-3B2A-C7DD-407D-25030D7FA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738B-52AA-412A-BEB6-9AA6FBF9F3FE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C840D-AABF-7449-657E-7C2AC7BF8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40BD-96CB-AC3B-E9ED-DCBE74DDC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3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35B08-7FB8-6157-7F22-9BBE6271C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3E4AD5-B754-184A-2F26-AA2B129918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78AD1A-D5B4-C549-6DA6-0B860C531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44BEEF-8DA2-D21B-753A-B0FABFEBF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BC9CE-E267-4218-A202-E977970C6D77}" type="datetime1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DEDE5-5D80-1619-3DCA-41124735C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EB21F7-54F9-5B98-F3F7-D74C17F97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24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1E9C04-504D-0A96-BEB4-63EDE107B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F22EDD-7889-1222-0CC9-9740C4CF8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C0DE7-8CDA-F7CB-9C6C-1A75274A05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1AEDE1-7824-496C-A440-0A12D964DD33}" type="datetime1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A05D8-69E5-9C94-96B4-ABF6F8D22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56316-28BB-C1B9-B9A1-E3A0FCD25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125D4A-4590-432C-9965-F3930DCE6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D050D1C-C814-54DF-7BC4-6D6835457C52}"/>
              </a:ext>
            </a:extLst>
          </p:cNvPr>
          <p:cNvSpPr/>
          <p:nvPr/>
        </p:nvSpPr>
        <p:spPr>
          <a:xfrm>
            <a:off x="0" y="2984043"/>
            <a:ext cx="12192000" cy="138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logo with green and yellow text&#10;&#10;Description automatically generated">
            <a:extLst>
              <a:ext uri="{FF2B5EF4-FFF2-40B4-BE49-F238E27FC236}">
                <a16:creationId xmlns:a16="http://schemas.microsoft.com/office/drawing/2014/main" id="{5C21960A-1A69-2381-B1F3-93D3BA79B0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497" b="12706"/>
          <a:stretch/>
        </p:blipFill>
        <p:spPr bwMode="auto">
          <a:xfrm>
            <a:off x="5277563" y="4536572"/>
            <a:ext cx="2996772" cy="8471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06EE8F-B1C8-FE54-5013-93B85E335AD1}"/>
              </a:ext>
            </a:extLst>
          </p:cNvPr>
          <p:cNvSpPr/>
          <p:nvPr/>
        </p:nvSpPr>
        <p:spPr>
          <a:xfrm>
            <a:off x="0" y="1"/>
            <a:ext cx="12192000" cy="145893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108D86-D92A-5B39-6A4F-3ADE6A06E46C}"/>
              </a:ext>
            </a:extLst>
          </p:cNvPr>
          <p:cNvSpPr txBox="1"/>
          <p:nvPr/>
        </p:nvSpPr>
        <p:spPr>
          <a:xfrm>
            <a:off x="-44067" y="63275"/>
            <a:ext cx="12280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Introducing the Farm Practice Multi-Model Intercomparison and Ensemble Project (Farm-MIP)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4675B8-F851-E25F-4E8A-9BCF551DD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3" y="4536572"/>
            <a:ext cx="5058337" cy="82305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E341D4E-1990-659A-2B6B-0F797EDE5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458" y="4735787"/>
            <a:ext cx="3415211" cy="51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986E0A-1F01-094B-2BCF-2BC1372510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999" y="5470146"/>
            <a:ext cx="2532003" cy="6628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50FDB27-DFA5-4DC1-F328-88EB93BDEA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5015" y="5456003"/>
            <a:ext cx="3067473" cy="6096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FB8A647-2645-13F6-927F-9FA172C232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0683" y="5524166"/>
            <a:ext cx="1728702" cy="10830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C5D3079-7C18-FF63-E3D7-B2E28C75C86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0873" t="38880" r="19488" b="38879"/>
          <a:stretch>
            <a:fillRect/>
          </a:stretch>
        </p:blipFill>
        <p:spPr>
          <a:xfrm>
            <a:off x="8274335" y="6167766"/>
            <a:ext cx="2318979" cy="4864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716FE06-3143-739E-A951-DF949B81EA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21929" y="6241261"/>
            <a:ext cx="1866878" cy="51089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4D92554-8207-CBCA-641F-F92D5C8B8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63" y="6327511"/>
            <a:ext cx="2553916" cy="33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University of Arkansas DNDC-ART logo ">
            <a:extLst>
              <a:ext uri="{FF2B5EF4-FFF2-40B4-BE49-F238E27FC236}">
                <a16:creationId xmlns:a16="http://schemas.microsoft.com/office/drawing/2014/main" id="{B019B020-A3CA-B0AD-5241-1CD0F87FD6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t="53591" r="2143" b="2197"/>
          <a:stretch>
            <a:fillRect/>
          </a:stretch>
        </p:blipFill>
        <p:spPr bwMode="auto">
          <a:xfrm>
            <a:off x="3419123" y="5464118"/>
            <a:ext cx="1876610" cy="66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9D8D40-42EE-B9A0-2403-4D22C1753006}"/>
              </a:ext>
            </a:extLst>
          </p:cNvPr>
          <p:cNvSpPr txBox="1"/>
          <p:nvPr/>
        </p:nvSpPr>
        <p:spPr>
          <a:xfrm>
            <a:off x="28634" y="3116319"/>
            <a:ext cx="1216336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Presenter: Yushu Xia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Lamont Assistant Research Professor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Lamont-Doherty Earth Observatory, Columbia University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F3DDB-21EB-62BE-FE6C-1251B70DF22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360" y="1591211"/>
            <a:ext cx="5586640" cy="12556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0823F5-2DDE-BDE5-130D-8B328ED28910}"/>
              </a:ext>
            </a:extLst>
          </p:cNvPr>
          <p:cNvSpPr txBox="1"/>
          <p:nvPr/>
        </p:nvSpPr>
        <p:spPr>
          <a:xfrm>
            <a:off x="6682962" y="1875633"/>
            <a:ext cx="40651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April 14</a:t>
            </a:r>
            <a:r>
              <a:rPr lang="en-US" sz="2400" baseline="30000" dirty="0"/>
              <a:t>th</a:t>
            </a:r>
            <a:r>
              <a:rPr lang="en-US" sz="2400" dirty="0"/>
              <a:t>-16</a:t>
            </a:r>
            <a:r>
              <a:rPr lang="en-US" sz="2400" baseline="30000" dirty="0"/>
              <a:t>th</a:t>
            </a:r>
            <a:r>
              <a:rPr lang="en-US" sz="2400" dirty="0"/>
              <a:t>, 2026</a:t>
            </a:r>
          </a:p>
          <a:p>
            <a:pPr algn="ctr"/>
            <a:r>
              <a:rPr lang="en-US" sz="2400" dirty="0"/>
              <a:t>Duke Farms, Hillsborough NJ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0F77AD-8E5F-0F2A-E5DD-1F4BD701B650}"/>
              </a:ext>
            </a:extLst>
          </p:cNvPr>
          <p:cNvSpPr txBox="1"/>
          <p:nvPr/>
        </p:nvSpPr>
        <p:spPr>
          <a:xfrm>
            <a:off x="10688156" y="5419660"/>
            <a:ext cx="1322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And many more…</a:t>
            </a:r>
          </a:p>
        </p:txBody>
      </p:sp>
    </p:spTree>
    <p:extLst>
      <p:ext uri="{BB962C8B-B14F-4D97-AF65-F5344CB8AC3E}">
        <p14:creationId xmlns:p14="http://schemas.microsoft.com/office/powerpoint/2010/main" val="2829044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A6D87F-9BEC-A85D-E951-849549F2A8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6"/>
          <a:stretch>
            <a:fillRect/>
          </a:stretch>
        </p:blipFill>
        <p:spPr bwMode="auto">
          <a:xfrm>
            <a:off x="692901" y="1116278"/>
            <a:ext cx="5403099" cy="56942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7AB2F2-B8CF-FA76-CDA4-3F3F29D7142F}"/>
              </a:ext>
            </a:extLst>
          </p:cNvPr>
          <p:cNvSpPr/>
          <p:nvPr/>
        </p:nvSpPr>
        <p:spPr>
          <a:xfrm>
            <a:off x="6860466" y="241074"/>
            <a:ext cx="4896106" cy="637585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what extent do existing process-based </a:t>
            </a:r>
            <a:r>
              <a:rPr lang="en-US" b="1" dirty="0"/>
              <a:t>agroecosystem models </a:t>
            </a:r>
            <a:r>
              <a:rPr lang="en-US" dirty="0"/>
              <a:t>consistently and accurately capture the influence of regenerative agricultural practices on </a:t>
            </a:r>
            <a:r>
              <a:rPr lang="en-US" b="1" dirty="0"/>
              <a:t>soil health and N cycling</a:t>
            </a:r>
            <a:r>
              <a:rPr lang="en-US" dirty="0"/>
              <a:t>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and where can </a:t>
            </a:r>
            <a:r>
              <a:rPr lang="en-US" b="1" dirty="0"/>
              <a:t>regenerative agricultural practices </a:t>
            </a:r>
            <a:r>
              <a:rPr lang="en-US" dirty="0"/>
              <a:t>sustain or increase </a:t>
            </a:r>
            <a:r>
              <a:rPr lang="en-US" b="1" dirty="0"/>
              <a:t>agricultural productivity </a:t>
            </a:r>
            <a:r>
              <a:rPr lang="en-US" dirty="0"/>
              <a:t>while improving </a:t>
            </a:r>
            <a:r>
              <a:rPr lang="en-US" b="1" dirty="0"/>
              <a:t>water and N use efficiency</a:t>
            </a:r>
            <a:r>
              <a:rPr lang="en-US" dirty="0"/>
              <a:t>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can </a:t>
            </a:r>
            <a:r>
              <a:rPr lang="en-US" b="1" dirty="0"/>
              <a:t>AI</a:t>
            </a:r>
            <a:r>
              <a:rPr lang="en-US" dirty="0"/>
              <a:t>, </a:t>
            </a:r>
            <a:r>
              <a:rPr lang="en-US" b="1" dirty="0"/>
              <a:t>field data</a:t>
            </a:r>
            <a:r>
              <a:rPr lang="en-US" dirty="0"/>
              <a:t>, and </a:t>
            </a:r>
            <a:r>
              <a:rPr lang="en-US" b="1" dirty="0"/>
              <a:t>multi-model ensembles</a:t>
            </a:r>
            <a:r>
              <a:rPr lang="en-US" dirty="0"/>
              <a:t> improve the reliability and scalability of simulated outcomes for ecosystem responses under changing environmental and management conditions?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</a:t>
            </a:r>
            <a:r>
              <a:rPr lang="en-US" b="1" dirty="0"/>
              <a:t>critical gaps </a:t>
            </a:r>
            <a:r>
              <a:rPr lang="en-US" dirty="0"/>
              <a:t>should future data collection and modeling address to enhance monitoring and modeling of regenerative agricultural practices across spatial and temporal scales?</a:t>
            </a:r>
          </a:p>
        </p:txBody>
      </p:sp>
      <p:sp>
        <p:nvSpPr>
          <p:cNvPr id="3" name="Google Shape;248;p10">
            <a:extLst>
              <a:ext uri="{FF2B5EF4-FFF2-40B4-BE49-F238E27FC236}">
                <a16:creationId xmlns:a16="http://schemas.microsoft.com/office/drawing/2014/main" id="{D98B6BDB-7F6C-DF15-C11C-A4EECD8DB451}"/>
              </a:ext>
            </a:extLst>
          </p:cNvPr>
          <p:cNvSpPr/>
          <p:nvPr/>
        </p:nvSpPr>
        <p:spPr>
          <a:xfrm>
            <a:off x="47189" y="47502"/>
            <a:ext cx="6555180" cy="1116280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6" name="Google Shape;249;p10">
            <a:extLst>
              <a:ext uri="{FF2B5EF4-FFF2-40B4-BE49-F238E27FC236}">
                <a16:creationId xmlns:a16="http://schemas.microsoft.com/office/drawing/2014/main" id="{0A575430-A734-6B8E-F79C-FB8B8EE491E7}"/>
              </a:ext>
            </a:extLst>
          </p:cNvPr>
          <p:cNvSpPr txBox="1"/>
          <p:nvPr/>
        </p:nvSpPr>
        <p:spPr>
          <a:xfrm>
            <a:off x="59065" y="251718"/>
            <a:ext cx="654330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Scale and scientific questions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F6844-F1B2-577E-09FA-2837718DE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520" y="6492875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83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6DCFD2C7-EE11-BFFA-2153-9D37521A79B9}"/>
              </a:ext>
            </a:extLst>
          </p:cNvPr>
          <p:cNvSpPr/>
          <p:nvPr/>
        </p:nvSpPr>
        <p:spPr>
          <a:xfrm>
            <a:off x="209037" y="55394"/>
            <a:ext cx="7859486" cy="166551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0E557285-515A-DACD-0F23-7B0CC6BA5C63}"/>
              </a:ext>
            </a:extLst>
          </p:cNvPr>
          <p:cNvSpPr txBox="1"/>
          <p:nvPr/>
        </p:nvSpPr>
        <p:spPr>
          <a:xfrm>
            <a:off x="748235" y="226452"/>
            <a:ext cx="6849993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Field-scale: model c</a:t>
            </a:r>
            <a:r>
              <a:rPr lang="en-US" altLang="zh-CN" sz="40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alibration </a:t>
            </a: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 evaluation </a:t>
            </a:r>
            <a:r>
              <a:rPr lang="en-US" altLang="zh-CN" sz="40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sites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A9F0CE8-60E1-E275-1522-E268E60FBBCB}"/>
              </a:ext>
            </a:extLst>
          </p:cNvPr>
          <p:cNvSpPr txBox="1">
            <a:spLocks/>
          </p:cNvSpPr>
          <p:nvPr/>
        </p:nvSpPr>
        <p:spPr>
          <a:xfrm>
            <a:off x="8773665" y="397509"/>
            <a:ext cx="3209298" cy="61047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50000"/>
              <a:buFont typeface="Arial" pitchFamily="34" charset="0"/>
              <a:buChar char="•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ClrTx/>
              <a:buSzPct val="100000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Networks: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LTAR, LTER, NEON, Ameriflux, </a:t>
            </a:r>
            <a:r>
              <a:rPr lang="en-US" sz="20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GRACEnet, global N</a:t>
            </a:r>
            <a:r>
              <a:rPr lang="en-US" sz="2000" b="0" baseline="-25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database.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  <a:buClrTx/>
              <a:buSzPct val="100000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Additional sources: </a:t>
            </a:r>
            <a:r>
              <a:rPr lang="en-US" sz="20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 modeling groups;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meta-analytical studies; other known long-term experimental sites.</a:t>
            </a:r>
          </a:p>
          <a:p>
            <a:pPr lvl="0">
              <a:spcBef>
                <a:spcPts val="600"/>
              </a:spcBef>
              <a:buClrTx/>
              <a:buSzPct val="100000"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Site selection criteria: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Open-access data are prioritized;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Soil organic carbon (SOC) sites need to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have repeated measures (3 years apart);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1800" b="0" baseline="-25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sites need to have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≥ bi-weekly measurements;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Detailed management, crop, soil, and weather data.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473BFE-3054-04DB-1C27-904AA0864F73}"/>
              </a:ext>
            </a:extLst>
          </p:cNvPr>
          <p:cNvSpPr/>
          <p:nvPr/>
        </p:nvSpPr>
        <p:spPr>
          <a:xfrm>
            <a:off x="748235" y="6034148"/>
            <a:ext cx="7149774" cy="597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We offer co-authorship for data providers!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B24655-49B3-BFCA-1B9B-3C94AC002A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22599" r="2389" b="14054"/>
          <a:stretch>
            <a:fillRect/>
          </a:stretch>
        </p:blipFill>
        <p:spPr>
          <a:xfrm>
            <a:off x="122540" y="1898664"/>
            <a:ext cx="8490981" cy="396442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99CD5-D1D2-CD74-BE4C-07BE3B873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9763" y="6460491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43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51;p50">
            <a:extLst>
              <a:ext uri="{FF2B5EF4-FFF2-40B4-BE49-F238E27FC236}">
                <a16:creationId xmlns:a16="http://schemas.microsoft.com/office/drawing/2014/main" id="{5ECD85E6-C407-B68D-BD16-462102F56640}"/>
              </a:ext>
            </a:extLst>
          </p:cNvPr>
          <p:cNvSpPr txBox="1">
            <a:spLocks/>
          </p:cNvSpPr>
          <p:nvPr/>
        </p:nvSpPr>
        <p:spPr>
          <a:xfrm>
            <a:off x="828679" y="1541322"/>
            <a:ext cx="10534639" cy="475507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300"/>
              </a:spcBef>
            </a:pPr>
            <a:r>
              <a:rPr lang="en-US" sz="2800" b="1" dirty="0">
                <a:solidFill>
                  <a:schemeClr val="tx1"/>
                </a:solidFill>
              </a:rPr>
              <a:t>Minimum datasets for model simulation</a:t>
            </a:r>
          </a:p>
          <a:p>
            <a:pPr>
              <a:spcBef>
                <a:spcPts val="300"/>
              </a:spcBef>
            </a:pPr>
            <a:endParaRPr lang="en-US" i="1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1) Site: </a:t>
            </a:r>
            <a:r>
              <a:rPr lang="en-US" sz="2000" dirty="0">
                <a:solidFill>
                  <a:schemeClr val="tx1"/>
                </a:solidFill>
              </a:rPr>
              <a:t>coordinates, land use history (20 years minimum)</a:t>
            </a:r>
          </a:p>
          <a:p>
            <a:pPr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2) Soil: </a:t>
            </a:r>
            <a:r>
              <a:rPr lang="en-US" sz="2000" dirty="0">
                <a:solidFill>
                  <a:schemeClr val="tx1"/>
                </a:solidFill>
              </a:rPr>
              <a:t>initial conditions (if applicable), soil texture, pH, bulk density</a:t>
            </a:r>
          </a:p>
          <a:p>
            <a:pPr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3) Crop/ grass: </a:t>
            </a:r>
            <a:r>
              <a:rPr lang="en-US" sz="2000" dirty="0">
                <a:solidFill>
                  <a:schemeClr val="tx1"/>
                </a:solidFill>
              </a:rPr>
              <a:t>yield/ biomass, type, rotation, cover crop details, planting/ establishment and termination/harvest dates</a:t>
            </a:r>
          </a:p>
          <a:p>
            <a:pPr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4) Weather: </a:t>
            </a:r>
            <a:r>
              <a:rPr lang="en-US" sz="2000" dirty="0">
                <a:solidFill>
                  <a:schemeClr val="tx1"/>
                </a:solidFill>
              </a:rPr>
              <a:t>min and max temperature, precipitation, solar radiation (gridded dataset)</a:t>
            </a:r>
          </a:p>
          <a:p>
            <a:pPr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5) Management: </a:t>
            </a:r>
            <a:r>
              <a:rPr lang="en-US" sz="2000" dirty="0">
                <a:solidFill>
                  <a:schemeClr val="tx1"/>
                </a:solidFill>
              </a:rPr>
              <a:t>tillage (type/ equipment, depth, and timing), fertilizer (type, amount, and timing), water (irrigation and drainage), grazing intensity, duration, and timing (for grassland)</a:t>
            </a:r>
          </a:p>
        </p:txBody>
      </p:sp>
      <p:sp>
        <p:nvSpPr>
          <p:cNvPr id="3" name="Google Shape;248;p10">
            <a:extLst>
              <a:ext uri="{FF2B5EF4-FFF2-40B4-BE49-F238E27FC236}">
                <a16:creationId xmlns:a16="http://schemas.microsoft.com/office/drawing/2014/main" id="{41A5C460-A030-947D-3E4C-1C4C3EFB929B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" name="Google Shape;249;p10">
            <a:extLst>
              <a:ext uri="{FF2B5EF4-FFF2-40B4-BE49-F238E27FC236}">
                <a16:creationId xmlns:a16="http://schemas.microsoft.com/office/drawing/2014/main" id="{1479143E-B6FA-DA5D-8F0A-523A8732BC8D}"/>
              </a:ext>
            </a:extLst>
          </p:cNvPr>
          <p:cNvSpPr txBox="1"/>
          <p:nvPr/>
        </p:nvSpPr>
        <p:spPr>
          <a:xfrm>
            <a:off x="595836" y="240742"/>
            <a:ext cx="110003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Minimum dataset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162AE-0E8D-BACD-C815-4D9822C79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2491" y="6434695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99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591C7-551B-D566-C843-072918D77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48;p10">
            <a:extLst>
              <a:ext uri="{FF2B5EF4-FFF2-40B4-BE49-F238E27FC236}">
                <a16:creationId xmlns:a16="http://schemas.microsoft.com/office/drawing/2014/main" id="{D22485E0-C39B-3EBD-B3BB-40D5C8E532BD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" name="Google Shape;249;p10">
            <a:extLst>
              <a:ext uri="{FF2B5EF4-FFF2-40B4-BE49-F238E27FC236}">
                <a16:creationId xmlns:a16="http://schemas.microsoft.com/office/drawing/2014/main" id="{FB7EFFD4-AB33-1953-0028-94ECF06C3651}"/>
              </a:ext>
            </a:extLst>
          </p:cNvPr>
          <p:cNvSpPr txBox="1"/>
          <p:nvPr/>
        </p:nvSpPr>
        <p:spPr>
          <a:xfrm>
            <a:off x="595836" y="277812"/>
            <a:ext cx="110003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Additional dataset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351;p50">
            <a:extLst>
              <a:ext uri="{FF2B5EF4-FFF2-40B4-BE49-F238E27FC236}">
                <a16:creationId xmlns:a16="http://schemas.microsoft.com/office/drawing/2014/main" id="{02451C9A-6D3B-F980-62BD-17D6B3874579}"/>
              </a:ext>
            </a:extLst>
          </p:cNvPr>
          <p:cNvSpPr txBox="1">
            <a:spLocks/>
          </p:cNvSpPr>
          <p:nvPr/>
        </p:nvSpPr>
        <p:spPr>
          <a:xfrm>
            <a:off x="801245" y="1263509"/>
            <a:ext cx="10936925" cy="519281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300"/>
              </a:spcBef>
            </a:pPr>
            <a:r>
              <a:rPr lang="en-US" sz="2800" b="1" dirty="0">
                <a:solidFill>
                  <a:schemeClr val="tx1"/>
                </a:solidFill>
              </a:rPr>
              <a:t>Optional datasets</a:t>
            </a:r>
          </a:p>
          <a:p>
            <a:pPr>
              <a:spcBef>
                <a:spcPts val="300"/>
              </a:spcBef>
            </a:pPr>
            <a:r>
              <a:rPr lang="en-US" sz="2000" i="1" dirty="0">
                <a:solidFill>
                  <a:schemeClr val="tx1"/>
                </a:solidFill>
              </a:rPr>
              <a:t>Soil of these datasets can be extracted from public survey or gridded datasets</a:t>
            </a:r>
          </a:p>
          <a:p>
            <a:pPr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1) Soil: </a:t>
            </a:r>
            <a:r>
              <a:rPr lang="en-US" sz="2000" dirty="0">
                <a:solidFill>
                  <a:schemeClr val="tx1"/>
                </a:solidFill>
              </a:rPr>
              <a:t>daily soil moisture and temperature; depth-based soil hydraulic properties; CEC; drainage class; soil albedo; anion adsorption coefficient</a:t>
            </a:r>
          </a:p>
          <a:p>
            <a:pPr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2) Plant: </a:t>
            </a:r>
            <a:r>
              <a:rPr lang="en-US" sz="2000" dirty="0">
                <a:solidFill>
                  <a:schemeClr val="tx1"/>
                </a:solidFill>
              </a:rPr>
              <a:t>anthesis and maturity dates; harvest index; aboveground and belowground biomass or biomass tied to different plant components; LAI; GPP; NPP; crop height; NEE; ecosystem respiration; soil respiration; vegetation index</a:t>
            </a:r>
          </a:p>
          <a:p>
            <a:pPr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3) Weather: </a:t>
            </a:r>
            <a:r>
              <a:rPr lang="en-US" sz="2000" dirty="0">
                <a:solidFill>
                  <a:schemeClr val="tx1"/>
                </a:solidFill>
              </a:rPr>
              <a:t>VPD; relative humidity; dew point temperature; wind speed and direction; air pressure</a:t>
            </a:r>
          </a:p>
          <a:p>
            <a:pPr>
              <a:spcBef>
                <a:spcPts val="30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b="1" dirty="0">
                <a:solidFill>
                  <a:schemeClr val="tx1"/>
                </a:solidFill>
              </a:rPr>
              <a:t>4) Management: </a:t>
            </a:r>
            <a:r>
              <a:rPr lang="en-US" sz="2000" dirty="0">
                <a:solidFill>
                  <a:schemeClr val="tx1"/>
                </a:solidFill>
              </a:rPr>
              <a:t>cultivars; planting density; mulching; grass cutting or mowing; pesticide application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DFD233-E6AE-5B1A-C0C6-E9D02C4C5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117" y="6397625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88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86047E-B665-A405-7A94-81C386BA3C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45" t="2739"/>
          <a:stretch>
            <a:fillRect/>
          </a:stretch>
        </p:blipFill>
        <p:spPr>
          <a:xfrm>
            <a:off x="3475262" y="762000"/>
            <a:ext cx="8518886" cy="5595257"/>
          </a:xfrm>
          <a:prstGeom prst="rect">
            <a:avLst/>
          </a:prstGeom>
        </p:spPr>
      </p:pic>
      <p:sp>
        <p:nvSpPr>
          <p:cNvPr id="4" name="Google Shape;248;p10">
            <a:extLst>
              <a:ext uri="{FF2B5EF4-FFF2-40B4-BE49-F238E27FC236}">
                <a16:creationId xmlns:a16="http://schemas.microsoft.com/office/drawing/2014/main" id="{2E528D47-C7EB-EA24-21C8-49CA06A9C703}"/>
              </a:ext>
            </a:extLst>
          </p:cNvPr>
          <p:cNvSpPr/>
          <p:nvPr/>
        </p:nvSpPr>
        <p:spPr>
          <a:xfrm>
            <a:off x="2" y="0"/>
            <a:ext cx="3287484" cy="6857999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" name="Google Shape;249;p10">
            <a:extLst>
              <a:ext uri="{FF2B5EF4-FFF2-40B4-BE49-F238E27FC236}">
                <a16:creationId xmlns:a16="http://schemas.microsoft.com/office/drawing/2014/main" id="{35E02527-6605-1EF0-80F5-E4E9DE289B7D}"/>
              </a:ext>
            </a:extLst>
          </p:cNvPr>
          <p:cNvSpPr txBox="1"/>
          <p:nvPr/>
        </p:nvSpPr>
        <p:spPr>
          <a:xfrm>
            <a:off x="291529" y="2373642"/>
            <a:ext cx="2892206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Standardized model input and observations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7C78E2-71B0-482B-8F1F-99134BDA71EA}"/>
              </a:ext>
            </a:extLst>
          </p:cNvPr>
          <p:cNvSpPr/>
          <p:nvPr/>
        </p:nvSpPr>
        <p:spPr>
          <a:xfrm>
            <a:off x="4082143" y="6052457"/>
            <a:ext cx="805543" cy="4245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1F9421-93C9-281B-9523-00FE53C1CAEE}"/>
              </a:ext>
            </a:extLst>
          </p:cNvPr>
          <p:cNvSpPr/>
          <p:nvPr/>
        </p:nvSpPr>
        <p:spPr>
          <a:xfrm>
            <a:off x="4887686" y="6052457"/>
            <a:ext cx="805543" cy="4245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751B2CF-4488-126A-CC0A-2EE9F8CAE325}"/>
              </a:ext>
            </a:extLst>
          </p:cNvPr>
          <p:cNvSpPr/>
          <p:nvPr/>
        </p:nvSpPr>
        <p:spPr>
          <a:xfrm>
            <a:off x="5693229" y="6052457"/>
            <a:ext cx="544285" cy="4245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3C70653-7FFD-DD00-3261-630DD7BA7F78}"/>
              </a:ext>
            </a:extLst>
          </p:cNvPr>
          <p:cNvSpPr/>
          <p:nvPr/>
        </p:nvSpPr>
        <p:spPr>
          <a:xfrm>
            <a:off x="4082142" y="6052457"/>
            <a:ext cx="2155371" cy="4245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3697DC7-FF00-CF23-B1BF-7E68DDC8E3D9}"/>
              </a:ext>
            </a:extLst>
          </p:cNvPr>
          <p:cNvSpPr/>
          <p:nvPr/>
        </p:nvSpPr>
        <p:spPr>
          <a:xfrm>
            <a:off x="6291943" y="6052457"/>
            <a:ext cx="805543" cy="4245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AC1C55-159A-F938-5FDA-2D89AE24B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0948" y="6477000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9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BC0B9-C465-4875-F750-0D4768811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8;p10">
            <a:extLst>
              <a:ext uri="{FF2B5EF4-FFF2-40B4-BE49-F238E27FC236}">
                <a16:creationId xmlns:a16="http://schemas.microsoft.com/office/drawing/2014/main" id="{A456DCF3-EE90-4FC8-AEF3-BD537CA60A35}"/>
              </a:ext>
            </a:extLst>
          </p:cNvPr>
          <p:cNvSpPr/>
          <p:nvPr/>
        </p:nvSpPr>
        <p:spPr>
          <a:xfrm>
            <a:off x="2" y="1"/>
            <a:ext cx="12191998" cy="931676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" name="Google Shape;249;p10">
            <a:extLst>
              <a:ext uri="{FF2B5EF4-FFF2-40B4-BE49-F238E27FC236}">
                <a16:creationId xmlns:a16="http://schemas.microsoft.com/office/drawing/2014/main" id="{B8B83E30-95C8-73A7-2450-629F81ADA08A}"/>
              </a:ext>
            </a:extLst>
          </p:cNvPr>
          <p:cNvSpPr txBox="1"/>
          <p:nvPr/>
        </p:nvSpPr>
        <p:spPr>
          <a:xfrm>
            <a:off x="937868" y="121567"/>
            <a:ext cx="1031626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Standardized model output template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5824CE-A1CF-92AF-2EA8-5A024086A825}"/>
              </a:ext>
            </a:extLst>
          </p:cNvPr>
          <p:cNvSpPr/>
          <p:nvPr/>
        </p:nvSpPr>
        <p:spPr>
          <a:xfrm>
            <a:off x="1120239" y="6088583"/>
            <a:ext cx="9951522" cy="5536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We compare outputs related to plant growth as well as soil C, N, and water cycles.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B932E7-CCC5-A55D-B695-4EC5D9CC8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2107"/>
            <a:ext cx="12192000" cy="2495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4FCDC2-C2E4-6E5C-ACF8-521656BDC4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871"/>
          <a:stretch>
            <a:fillRect/>
          </a:stretch>
        </p:blipFill>
        <p:spPr>
          <a:xfrm>
            <a:off x="0" y="3679942"/>
            <a:ext cx="12192001" cy="2297552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0E3BCA9-1E78-AC8B-E8DD-7B4C67B2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117" y="6388175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534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5DED33A-A099-88B7-32FB-0ACF74CF3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781534"/>
              </p:ext>
            </p:extLst>
          </p:nvPr>
        </p:nvGraphicFramePr>
        <p:xfrm>
          <a:off x="729343" y="1426746"/>
          <a:ext cx="10515600" cy="5090580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1948543">
                  <a:extLst>
                    <a:ext uri="{9D8B030D-6E8A-4147-A177-3AD203B41FA5}">
                      <a16:colId xmlns:a16="http://schemas.microsoft.com/office/drawing/2014/main" val="1197955909"/>
                    </a:ext>
                  </a:extLst>
                </a:gridCol>
                <a:gridCol w="3254828">
                  <a:extLst>
                    <a:ext uri="{9D8B030D-6E8A-4147-A177-3AD203B41FA5}">
                      <a16:colId xmlns:a16="http://schemas.microsoft.com/office/drawing/2014/main" val="3493906222"/>
                    </a:ext>
                  </a:extLst>
                </a:gridCol>
                <a:gridCol w="5312229">
                  <a:extLst>
                    <a:ext uri="{9D8B030D-6E8A-4147-A177-3AD203B41FA5}">
                      <a16:colId xmlns:a16="http://schemas.microsoft.com/office/drawing/2014/main" val="914814354"/>
                    </a:ext>
                  </a:extLst>
                </a:gridCol>
              </a:tblGrid>
              <a:tr h="2439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Main category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Detailed category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Levels for evaluation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6494935"/>
                  </a:ext>
                </a:extLst>
              </a:tr>
              <a:tr h="761575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Nutrient management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N input rate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Multiple N application rates to assess nonlinear responses in crop productivity and soil C-N dynamics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41155987"/>
                  </a:ext>
                </a:extLst>
              </a:tr>
              <a:tr h="2439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Fertilizer source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Comparison of organic and synthetic fertilizer inputs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6924403"/>
                  </a:ext>
                </a:extLst>
              </a:tr>
              <a:tr h="5027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Synthetic fertilizer type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Evaluation of different synthetic fertilizer forms (e.g., urea-based, nitrate-based)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8527923"/>
                  </a:ext>
                </a:extLst>
              </a:tr>
              <a:tr h="761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Fertilizer timing and incorporation method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Variation in timing (e.g., pre-plant, split, in-season) and method (e.g., broadcast, banded) of fertilizer applications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5679027"/>
                  </a:ext>
                </a:extLst>
              </a:tr>
              <a:tr h="5027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Tillage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Tillage and residue management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Conventional, reduced, and no-till systems with contrasting residue retention or removal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3566739"/>
                  </a:ext>
                </a:extLst>
              </a:tr>
              <a:tr h="243996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Water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Irrigation system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Irrigated vs. rainfed production systems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1351026"/>
                  </a:ext>
                </a:extLst>
              </a:tr>
              <a:tr h="2439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Drainage system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Tile-drained vs. undrained soil conditions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4379440"/>
                  </a:ext>
                </a:extLst>
              </a:tr>
              <a:tr h="5027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Cropping system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Crop type, cover cropping, and rotation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Continuous corn, corn-soybean rotation, and rotations including wheat and/or cover crops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0736216"/>
                  </a:ext>
                </a:extLst>
              </a:tr>
              <a:tr h="2439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Grazing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Grazing intensity (pasture)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Multiple levels of grazing pressure for pastureland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2689511"/>
                  </a:ext>
                </a:extLst>
              </a:tr>
              <a:tr h="50278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>
                          <a:effectLst/>
                        </a:rPr>
                        <a:t>Weather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Interannual moisture conditions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effectLst/>
                        </a:rPr>
                        <a:t>Wet vs. dry years to evaluate system responses to moisture variability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5995386"/>
                  </a:ext>
                </a:extLst>
              </a:tr>
            </a:tbl>
          </a:graphicData>
        </a:graphic>
      </p:graphicFrame>
      <p:sp>
        <p:nvSpPr>
          <p:cNvPr id="3" name="Google Shape;248;p10">
            <a:extLst>
              <a:ext uri="{FF2B5EF4-FFF2-40B4-BE49-F238E27FC236}">
                <a16:creationId xmlns:a16="http://schemas.microsoft.com/office/drawing/2014/main" id="{C43C1F8C-2CB4-FCD1-71AE-0AA84B096864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" name="Google Shape;249;p10">
            <a:extLst>
              <a:ext uri="{FF2B5EF4-FFF2-40B4-BE49-F238E27FC236}">
                <a16:creationId xmlns:a16="http://schemas.microsoft.com/office/drawing/2014/main" id="{0AFCE73F-38D6-2249-E781-7E1F9A25C47F}"/>
              </a:ext>
            </a:extLst>
          </p:cNvPr>
          <p:cNvSpPr txBox="1"/>
          <p:nvPr/>
        </p:nvSpPr>
        <p:spPr>
          <a:xfrm>
            <a:off x="595836" y="240742"/>
            <a:ext cx="1100032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Standardized scenario analysis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D0FC93-1DE4-00DD-7016-24BCF3286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3743" y="6434695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10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379481-F048-ABA1-8FE8-4EFB947DE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85" y="1334071"/>
            <a:ext cx="10683826" cy="25724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48;p10">
            <a:extLst>
              <a:ext uri="{FF2B5EF4-FFF2-40B4-BE49-F238E27FC236}">
                <a16:creationId xmlns:a16="http://schemas.microsoft.com/office/drawing/2014/main" id="{E0571642-073B-4E2B-3DD5-BCE969A1D9A6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" name="Google Shape;249;p10">
            <a:extLst>
              <a:ext uri="{FF2B5EF4-FFF2-40B4-BE49-F238E27FC236}">
                <a16:creationId xmlns:a16="http://schemas.microsoft.com/office/drawing/2014/main" id="{C870B96B-1D41-9570-0387-639ED327C8AB}"/>
              </a:ext>
            </a:extLst>
          </p:cNvPr>
          <p:cNvSpPr txBox="1"/>
          <p:nvPr/>
        </p:nvSpPr>
        <p:spPr>
          <a:xfrm>
            <a:off x="595836" y="240742"/>
            <a:ext cx="1100032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Broader </a:t>
            </a: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scale activities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351;p50">
            <a:extLst>
              <a:ext uri="{FF2B5EF4-FFF2-40B4-BE49-F238E27FC236}">
                <a16:creationId xmlns:a16="http://schemas.microsoft.com/office/drawing/2014/main" id="{F1E88BB4-3110-5320-382B-6B043F35BA2E}"/>
              </a:ext>
            </a:extLst>
          </p:cNvPr>
          <p:cNvSpPr txBox="1">
            <a:spLocks/>
          </p:cNvSpPr>
          <p:nvPr/>
        </p:nvSpPr>
        <p:spPr>
          <a:xfrm>
            <a:off x="852881" y="3906498"/>
            <a:ext cx="10441195" cy="27107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300"/>
              </a:spcBef>
            </a:pPr>
            <a:r>
              <a:rPr lang="en-US" sz="2800" b="1" dirty="0">
                <a:solidFill>
                  <a:schemeClr val="tx1"/>
                </a:solidFill>
              </a:rPr>
              <a:t>Point-based evaluation data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2000" dirty="0">
                <a:solidFill>
                  <a:schemeClr val="tx1"/>
                </a:solidFill>
              </a:rPr>
              <a:t>1) Observations not used for site-level calibration/ evaluation</a:t>
            </a:r>
          </a:p>
          <a:p>
            <a:pPr>
              <a:spcBef>
                <a:spcPts val="300"/>
              </a:spcBef>
            </a:pPr>
            <a:r>
              <a:rPr lang="en-US" sz="2000" dirty="0">
                <a:solidFill>
                  <a:schemeClr val="tx1"/>
                </a:solidFill>
              </a:rPr>
              <a:t>2) Network or survey-based datasets</a:t>
            </a:r>
          </a:p>
          <a:p>
            <a:pPr>
              <a:spcBef>
                <a:spcPts val="300"/>
              </a:spcBef>
            </a:pPr>
            <a:r>
              <a:rPr lang="en-US" sz="2000" i="1" dirty="0">
                <a:solidFill>
                  <a:schemeClr val="tx1"/>
                </a:solidFill>
              </a:rPr>
              <a:t>USDA NASS, </a:t>
            </a:r>
            <a:r>
              <a:rPr lang="en-US" sz="2000" i="1" dirty="0" err="1">
                <a:solidFill>
                  <a:schemeClr val="tx1"/>
                </a:solidFill>
              </a:rPr>
              <a:t>RaCA</a:t>
            </a:r>
            <a:r>
              <a:rPr lang="en-US" sz="2000" i="1" dirty="0">
                <a:solidFill>
                  <a:schemeClr val="tx1"/>
                </a:solidFill>
              </a:rPr>
              <a:t>, DSP4SH, NAPESHM, etc.</a:t>
            </a:r>
          </a:p>
          <a:p>
            <a:pPr>
              <a:spcBef>
                <a:spcPts val="300"/>
              </a:spcBef>
            </a:pPr>
            <a:r>
              <a:rPr lang="en-US" sz="2000" dirty="0">
                <a:solidFill>
                  <a:schemeClr val="tx1"/>
                </a:solidFill>
              </a:rPr>
              <a:t>3) Meta-analysis datasets </a:t>
            </a:r>
          </a:p>
          <a:p>
            <a:pPr>
              <a:spcBef>
                <a:spcPts val="300"/>
              </a:spcBef>
            </a:pPr>
            <a:r>
              <a:rPr lang="en-US" sz="2000" dirty="0">
                <a:solidFill>
                  <a:schemeClr val="tx1"/>
                </a:solidFill>
              </a:rPr>
              <a:t>4) Other large-scale datasets </a:t>
            </a:r>
          </a:p>
          <a:p>
            <a:pPr>
              <a:spcBef>
                <a:spcPts val="300"/>
              </a:spcBef>
            </a:pPr>
            <a:r>
              <a:rPr lang="en-US" sz="2000" i="1" dirty="0">
                <a:solidFill>
                  <a:schemeClr val="tx1"/>
                </a:solidFill>
              </a:rPr>
              <a:t>Aboveground biomass, soil moisture, C fluxes, etc.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3A3AC-CF17-E4AE-320F-E0157DBB8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8745" y="6434695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62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C42E830E-8777-C631-9113-E2C512931F24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1C53149B-1744-8843-5659-1DA754308AFB}"/>
              </a:ext>
            </a:extLst>
          </p:cNvPr>
          <p:cNvSpPr txBox="1"/>
          <p:nvPr/>
        </p:nvSpPr>
        <p:spPr>
          <a:xfrm>
            <a:off x="595836" y="240742"/>
            <a:ext cx="1100032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Case study: Phase 0 testing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64568C-954F-6BEC-28E0-493A1D172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325" y="2193839"/>
            <a:ext cx="3722113" cy="4296032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BCDCCF7-CAAD-20EB-0513-3957C5381FBC}"/>
              </a:ext>
            </a:extLst>
          </p:cNvPr>
          <p:cNvSpPr txBox="1"/>
          <p:nvPr/>
        </p:nvSpPr>
        <p:spPr>
          <a:xfrm>
            <a:off x="886110" y="1839896"/>
            <a:ext cx="66091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20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Purdue University Agronomy Center for Research &amp; Education (ACRE)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GRACEnet site</a:t>
            </a:r>
            <a:endParaRPr lang="en-US" sz="20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C9ED0FE6-5FF3-157B-C2E2-30133D3CF533}"/>
                  </a:ext>
                </a:extLst>
              </p:cNvPr>
              <p:cNvSpPr txBox="1"/>
              <p:nvPr/>
            </p:nvSpPr>
            <p:spPr>
              <a:xfrm>
                <a:off x="8001325" y="1397944"/>
                <a:ext cx="3722113" cy="646331"/>
              </a:xfrm>
              <a:prstGeom prst="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dk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000"/>
                  <a:buFont typeface="Calibri"/>
                  <a:buNone/>
                </a:pPr>
                <a:r>
                  <a:rPr lang="en-US" sz="1800" b="1" i="0" u="none" strike="noStrike" cap="none" dirty="0">
                    <a:solidFill>
                      <a:schemeClr val="accent5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Treatments: Fertilizer </a:t>
                </a:r>
                <a14:m>
                  <m:oMath xmlns:m="http://schemas.openxmlformats.org/officeDocument/2006/math">
                    <m:r>
                      <a:rPr lang="en-US" sz="1800" b="1" i="1" u="none" strike="noStrike" cap="none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</m:t>
                    </m:r>
                  </m:oMath>
                </a14:m>
                <a:r>
                  <a:rPr lang="en-US" sz="1800" b="1" i="0" u="none" strike="noStrike" cap="none" dirty="0">
                    <a:solidFill>
                      <a:schemeClr val="accent5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Tillage </a:t>
                </a:r>
                <a14:m>
                  <m:oMath xmlns:m="http://schemas.openxmlformats.org/officeDocument/2006/math">
                    <m:r>
                      <a:rPr lang="en-US" sz="1800" b="1" i="1" u="none" strike="noStrike" cap="none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</m:t>
                    </m:r>
                  </m:oMath>
                </a14:m>
                <a:r>
                  <a:rPr lang="en-US" sz="1800" b="1" i="0" u="none" strike="noStrike" cap="none" dirty="0">
                    <a:solidFill>
                      <a:schemeClr val="accent5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Crop/Grass  </a:t>
                </a:r>
              </a:p>
            </p:txBody>
          </p:sp>
        </mc:Choice>
        <mc:Fallback xmlns=""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C9ED0FE6-5FF3-157B-C2E2-30133D3CF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325" y="1397944"/>
                <a:ext cx="3722113" cy="646331"/>
              </a:xfrm>
              <a:prstGeom prst="rect">
                <a:avLst/>
              </a:prstGeom>
              <a:blipFill>
                <a:blip r:embed="rId3"/>
                <a:stretch>
                  <a:fillRect t="-3670" b="-11927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95BE36A-6856-17F2-4864-2056A7470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295158"/>
              </p:ext>
            </p:extLst>
          </p:nvPr>
        </p:nvGraphicFramePr>
        <p:xfrm>
          <a:off x="264519" y="2673673"/>
          <a:ext cx="7516055" cy="3572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5240">
                  <a:extLst>
                    <a:ext uri="{9D8B030D-6E8A-4147-A177-3AD203B41FA5}">
                      <a16:colId xmlns:a16="http://schemas.microsoft.com/office/drawing/2014/main" val="467118882"/>
                    </a:ext>
                  </a:extLst>
                </a:gridCol>
                <a:gridCol w="1137794">
                  <a:extLst>
                    <a:ext uri="{9D8B030D-6E8A-4147-A177-3AD203B41FA5}">
                      <a16:colId xmlns:a16="http://schemas.microsoft.com/office/drawing/2014/main" val="3497071691"/>
                    </a:ext>
                  </a:extLst>
                </a:gridCol>
                <a:gridCol w="892887">
                  <a:extLst>
                    <a:ext uri="{9D8B030D-6E8A-4147-A177-3AD203B41FA5}">
                      <a16:colId xmlns:a16="http://schemas.microsoft.com/office/drawing/2014/main" val="171979610"/>
                    </a:ext>
                  </a:extLst>
                </a:gridCol>
                <a:gridCol w="1229087">
                  <a:extLst>
                    <a:ext uri="{9D8B030D-6E8A-4147-A177-3AD203B41FA5}">
                      <a16:colId xmlns:a16="http://schemas.microsoft.com/office/drawing/2014/main" val="710123081"/>
                    </a:ext>
                  </a:extLst>
                </a:gridCol>
                <a:gridCol w="1229105">
                  <a:extLst>
                    <a:ext uri="{9D8B030D-6E8A-4147-A177-3AD203B41FA5}">
                      <a16:colId xmlns:a16="http://schemas.microsoft.com/office/drawing/2014/main" val="736992722"/>
                    </a:ext>
                  </a:extLst>
                </a:gridCol>
                <a:gridCol w="629392">
                  <a:extLst>
                    <a:ext uri="{9D8B030D-6E8A-4147-A177-3AD203B41FA5}">
                      <a16:colId xmlns:a16="http://schemas.microsoft.com/office/drawing/2014/main" val="197152984"/>
                    </a:ext>
                  </a:extLst>
                </a:gridCol>
                <a:gridCol w="891695">
                  <a:extLst>
                    <a:ext uri="{9D8B030D-6E8A-4147-A177-3AD203B41FA5}">
                      <a16:colId xmlns:a16="http://schemas.microsoft.com/office/drawing/2014/main" val="3138213302"/>
                    </a:ext>
                  </a:extLst>
                </a:gridCol>
                <a:gridCol w="960855">
                  <a:extLst>
                    <a:ext uri="{9D8B030D-6E8A-4147-A177-3AD203B41FA5}">
                      <a16:colId xmlns:a16="http://schemas.microsoft.com/office/drawing/2014/main" val="1074615773"/>
                    </a:ext>
                  </a:extLst>
                </a:gridCol>
              </a:tblGrid>
              <a:tr h="84239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Trt</a:t>
                      </a: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#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Treatment Descriptor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Rotation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Treatment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Scenario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Cover Crop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Residue Removal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Surface Residue Cover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extLst>
                  <a:ext uri="{0D108BD9-81ED-4DB2-BD59-A6C34878D82A}">
                    <a16:rowId xmlns:a16="http://schemas.microsoft.com/office/drawing/2014/main" val="2686331757"/>
                  </a:ext>
                </a:extLst>
              </a:tr>
              <a:tr h="146941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Conventional tillage (fall chisel &amp; spring disk)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Corn-Soybean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 N fertilizer (220 </a:t>
                      </a:r>
                      <a:r>
                        <a:rPr lang="en-US" sz="16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lbs</a:t>
                      </a: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/A) applied to corn plots as liquid UAN before planting</a:t>
                      </a: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1=Business as usual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None</a:t>
                      </a:r>
                    </a:p>
                  </a:txBody>
                  <a:tcPr marL="7419" marR="7419" marT="741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extLst>
                  <a:ext uri="{0D108BD9-81ED-4DB2-BD59-A6C34878D82A}">
                    <a16:rowId xmlns:a16="http://schemas.microsoft.com/office/drawing/2014/main" val="97222180"/>
                  </a:ext>
                </a:extLst>
              </a:tr>
              <a:tr h="12604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No-till, all fertilizer applied before planting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 v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2=Max C sequestration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419" marR="7419" marT="7419" marB="0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419" marR="7419" marT="741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19" marR="7419" marT="7419" marB="0" anchor="ctr"/>
                </a:tc>
                <a:extLst>
                  <a:ext uri="{0D108BD9-81ED-4DB2-BD59-A6C34878D82A}">
                    <a16:rowId xmlns:a16="http://schemas.microsoft.com/office/drawing/2014/main" val="3108574864"/>
                  </a:ext>
                </a:extLst>
              </a:tr>
            </a:tbl>
          </a:graphicData>
        </a:graphic>
      </p:graphicFrame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6D73CE9-1ACA-C9BB-0CCB-BD63E468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3120" y="6456872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936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437E-5F61-51AA-B5E0-6E8477542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29DF39AA-63E5-58B5-CABE-010672C7DA21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1F3E3193-131D-7558-98C3-F0E122B77525}"/>
              </a:ext>
            </a:extLst>
          </p:cNvPr>
          <p:cNvSpPr txBox="1"/>
          <p:nvPr/>
        </p:nvSpPr>
        <p:spPr>
          <a:xfrm>
            <a:off x="595836" y="240742"/>
            <a:ext cx="1100032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Phase 0 intercomparison result: Yield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3EDD44-16B9-E47C-6E71-22A202B5DB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054"/>
          <a:stretch>
            <a:fillRect/>
          </a:stretch>
        </p:blipFill>
        <p:spPr>
          <a:xfrm>
            <a:off x="242007" y="1334446"/>
            <a:ext cx="11354156" cy="528281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4184A-2B41-76F7-58E2-A6AA872AF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793" y="6400574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9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E9A8F9D7-F6A5-6832-E734-09B63A50A36F}"/>
              </a:ext>
            </a:extLst>
          </p:cNvPr>
          <p:cNvSpPr/>
          <p:nvPr/>
        </p:nvSpPr>
        <p:spPr>
          <a:xfrm>
            <a:off x="1" y="0"/>
            <a:ext cx="3811835" cy="6857999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74488399-90A3-0F86-6008-80DE62654088}"/>
              </a:ext>
            </a:extLst>
          </p:cNvPr>
          <p:cNvSpPr txBox="1"/>
          <p:nvPr/>
        </p:nvSpPr>
        <p:spPr>
          <a:xfrm>
            <a:off x="398786" y="2459523"/>
            <a:ext cx="3014263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Background and motivation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6DBA97-6181-5F6F-2A81-0187FAFA5BF5}"/>
              </a:ext>
            </a:extLst>
          </p:cNvPr>
          <p:cNvSpPr/>
          <p:nvPr/>
        </p:nvSpPr>
        <p:spPr>
          <a:xfrm>
            <a:off x="4089164" y="436418"/>
            <a:ext cx="7869288" cy="598516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Agroecosystem productivity</a:t>
            </a:r>
            <a:r>
              <a:rPr lang="en-US" sz="2000" dirty="0"/>
              <a:t> and </a:t>
            </a:r>
            <a:r>
              <a:rPr lang="en-US" sz="2000" b="1" dirty="0"/>
              <a:t>soil C, N, and water cycles </a:t>
            </a:r>
            <a:r>
              <a:rPr lang="en-US" sz="2000" dirty="0"/>
              <a:t>are closely tied to multiple ecosystem service outcomes.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Process-based models </a:t>
            </a:r>
            <a:r>
              <a:rPr lang="en-US" sz="2000" dirty="0"/>
              <a:t>have been widely applied to simulate agroecosystem dynamics, as they explicitly represent </a:t>
            </a:r>
            <a:r>
              <a:rPr lang="en-US" sz="2000" b="1" dirty="0"/>
              <a:t>interactions </a:t>
            </a:r>
            <a:r>
              <a:rPr lang="en-US" sz="2000" dirty="0"/>
              <a:t>between </a:t>
            </a:r>
            <a:r>
              <a:rPr lang="en-US" sz="2000" b="1" dirty="0"/>
              <a:t>management </a:t>
            </a:r>
            <a:r>
              <a:rPr lang="en-US" sz="2000" dirty="0"/>
              <a:t>practices and </a:t>
            </a:r>
            <a:r>
              <a:rPr lang="en-US" sz="2000" b="1" dirty="0"/>
              <a:t>environmental</a:t>
            </a:r>
            <a:r>
              <a:rPr lang="en-US" sz="2000" dirty="0"/>
              <a:t> drivers. However, substantial </a:t>
            </a:r>
            <a:r>
              <a:rPr lang="en-US" sz="2000" b="1" dirty="0"/>
              <a:t>uncertainty</a:t>
            </a:r>
            <a:r>
              <a:rPr lang="en-US" sz="2000" dirty="0"/>
              <a:t> remains.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There are numerous process-based models, which differ in </a:t>
            </a:r>
            <a:r>
              <a:rPr lang="en-US" sz="2000" b="1" dirty="0"/>
              <a:t>input data requirements</a:t>
            </a:r>
            <a:r>
              <a:rPr lang="en-US" sz="2000" dirty="0"/>
              <a:t>, </a:t>
            </a:r>
            <a:r>
              <a:rPr lang="en-US" sz="2000" b="1" dirty="0"/>
              <a:t>model structure</a:t>
            </a:r>
            <a:r>
              <a:rPr lang="en-US" sz="2000" dirty="0"/>
              <a:t>, </a:t>
            </a:r>
            <a:r>
              <a:rPr lang="en-US" sz="2000" b="1" dirty="0"/>
              <a:t>parameterization</a:t>
            </a:r>
            <a:r>
              <a:rPr lang="en-US" sz="2000" dirty="0"/>
              <a:t> methods, and the way they </a:t>
            </a:r>
            <a:r>
              <a:rPr lang="en-US" sz="2000" b="1" dirty="0"/>
              <a:t>represent key biogeochemical processes</a:t>
            </a:r>
            <a:r>
              <a:rPr lang="en-US" sz="2000" dirty="0"/>
              <a:t> tied to plant growth and soil carbon, nitrogen, and water cycles. As a result, </a:t>
            </a:r>
            <a:r>
              <a:rPr lang="en-US" sz="2000" b="1" dirty="0"/>
              <a:t>model performance can vary widely </a:t>
            </a:r>
            <a:r>
              <a:rPr lang="en-US" sz="2000" dirty="0"/>
              <a:t>across target outputs, ecosystems, and management conditions.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Multi-model intercomparison and ensemble </a:t>
            </a:r>
            <a:r>
              <a:rPr lang="en-US" sz="2000" dirty="0"/>
              <a:t>offers a pathway for data sharing, standardized scenario analysis, model benchmarking, uncertainty diagnosis, improved process understanding, and more robust assessment of agroecosystem processes.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F5028F-8220-7189-D17E-71F031B63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252" y="6492874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01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FE2B3-FA60-22E9-30B1-409E06D2E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3BA4038C-A51F-E31F-7327-C9ACF0DF7B39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049015A8-A9D8-841D-5EB4-8E461B40CB1D}"/>
              </a:ext>
            </a:extLst>
          </p:cNvPr>
          <p:cNvSpPr txBox="1"/>
          <p:nvPr/>
        </p:nvSpPr>
        <p:spPr>
          <a:xfrm>
            <a:off x="595836" y="240742"/>
            <a:ext cx="1100032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Phase 0 intercomparison result: SOC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11EAE-0A98-66B3-EC27-241C6C3A87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240"/>
          <a:stretch>
            <a:fillRect/>
          </a:stretch>
        </p:blipFill>
        <p:spPr>
          <a:xfrm>
            <a:off x="1239424" y="1206566"/>
            <a:ext cx="9713151" cy="565143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C9406-D599-6A84-A3D7-1B52A27C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9992" y="6344474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35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32C62-D166-07B2-594E-3E6ECAF26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86C00494-FD30-2921-D8C1-0059B35F6F5C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B9809F15-2544-A320-4B11-32DB0486E46C}"/>
              </a:ext>
            </a:extLst>
          </p:cNvPr>
          <p:cNvSpPr txBox="1"/>
          <p:nvPr/>
        </p:nvSpPr>
        <p:spPr>
          <a:xfrm>
            <a:off x="595836" y="240742"/>
            <a:ext cx="1100032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Phase 0 intercomparison result: N</a:t>
            </a:r>
            <a:r>
              <a:rPr lang="en-US" sz="4000" baseline="-25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2</a:t>
            </a:r>
            <a:r>
              <a:rPr lang="en-US" sz="4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O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7F0F88-D7AF-DD9A-C862-C83AF9D5D6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677"/>
          <a:stretch>
            <a:fillRect/>
          </a:stretch>
        </p:blipFill>
        <p:spPr>
          <a:xfrm>
            <a:off x="0" y="1426746"/>
            <a:ext cx="11873378" cy="532608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C5CF75-565E-187C-CE67-19A1FF6F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6870" y="6387703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60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4D004B-F8AF-EEDD-5CF8-B1D7CB906796}"/>
              </a:ext>
            </a:extLst>
          </p:cNvPr>
          <p:cNvSpPr/>
          <p:nvPr/>
        </p:nvSpPr>
        <p:spPr>
          <a:xfrm>
            <a:off x="0" y="1"/>
            <a:ext cx="12192000" cy="103694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BAFED0-A489-9DBF-5F46-E5C8A9332CF4}"/>
              </a:ext>
            </a:extLst>
          </p:cNvPr>
          <p:cNvSpPr txBox="1"/>
          <p:nvPr/>
        </p:nvSpPr>
        <p:spPr>
          <a:xfrm>
            <a:off x="172995" y="164531"/>
            <a:ext cx="11763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Interested in engaging in FP-MIP and related projects?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2640B40-9E99-EED4-8F49-DB20785FB451}"/>
              </a:ext>
            </a:extLst>
          </p:cNvPr>
          <p:cNvSpPr txBox="1">
            <a:spLocks/>
          </p:cNvSpPr>
          <p:nvPr/>
        </p:nvSpPr>
        <p:spPr>
          <a:xfrm>
            <a:off x="360629" y="1451844"/>
            <a:ext cx="11470741" cy="49242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50000"/>
              <a:buFont typeface="Arial" pitchFamily="34" charset="0"/>
              <a:buChar char="•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6875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</a:pP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are currently seeking site-level calibration and evaluation datasets. If you are a potential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provider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we would love to discuss possible collaboration opportunities. </a:t>
            </a:r>
          </a:p>
          <a:p>
            <a:pPr marL="396875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</a:pP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have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related projects 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can benefit from future collaborations. For example, there is an ongoing effort in collaboration with the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Soil Survey Center 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model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dynamic soil properties 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NRCS and non-NRCS datasets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AgMIP is also leading the Earth Information For Food Project.</a:t>
            </a:r>
          </a:p>
          <a:p>
            <a:pPr marL="396875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</a:pP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 us if you have suggestions about the best use of our planned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modeling products 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community-based platform 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disseminating project results that are most relevant to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farmers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ranchers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researchers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policymakers</a:t>
            </a:r>
            <a:r>
              <a:rPr lang="en-US" sz="2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other stakeholders.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4E9142-4916-80A6-F343-862E52C60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7493" y="6425857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40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57CC45-58A6-1BF0-42C9-0C64E40DB3E6}"/>
              </a:ext>
            </a:extLst>
          </p:cNvPr>
          <p:cNvSpPr/>
          <p:nvPr/>
        </p:nvSpPr>
        <p:spPr>
          <a:xfrm>
            <a:off x="0" y="1"/>
            <a:ext cx="4516916" cy="685799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35481D-1AB0-5647-AB18-99E6CA56CFCF}"/>
              </a:ext>
            </a:extLst>
          </p:cNvPr>
          <p:cNvSpPr txBox="1"/>
          <p:nvPr/>
        </p:nvSpPr>
        <p:spPr>
          <a:xfrm>
            <a:off x="0" y="3202025"/>
            <a:ext cx="4516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Acknowledgement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72572B-7870-BB82-1A28-CC03DD722ACF}"/>
              </a:ext>
            </a:extLst>
          </p:cNvPr>
          <p:cNvSpPr txBox="1"/>
          <p:nvPr/>
        </p:nvSpPr>
        <p:spPr>
          <a:xfrm>
            <a:off x="5166910" y="1080293"/>
            <a:ext cx="646690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0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Acknowledgment</a:t>
            </a:r>
          </a:p>
          <a:p>
            <a:pPr algn="l">
              <a:buNone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work was funded by Public Law 117-169 - Section 21002(a)(2) through the U.S. Department of Agriculture’s Natural Resources Conservation Service. This project was supported through the U.S. Department of Agriculture’s Conservation Effects Assessment Project (CEAP), a multi-agency effort led by the Natural Resources Conservation Service (NRCS) to quantify the effects of voluntary conservation and strengthen data-driven management decisions across the nation’s private lands (Award number: NR253A750023C010).</a:t>
            </a:r>
          </a:p>
          <a:p>
            <a:pPr algn="l">
              <a:buNone/>
            </a:pPr>
            <a:r>
              <a:rPr lang="en-US" sz="20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l">
              <a:buNone/>
            </a:pPr>
            <a:r>
              <a:rPr lang="en-US" sz="20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Disclaimer</a:t>
            </a:r>
          </a:p>
          <a:p>
            <a:pPr algn="l">
              <a:buNone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findings and conclusions in this publication are those of the author(s) and should not be construed to represent any official USDA or U.S. Government determination or policy.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73595-9D7F-163B-06F5-33BB85B7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6870" y="6391976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78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0C1CAE58-E0EF-6FFC-1D74-A1E4961CCDC4}"/>
              </a:ext>
            </a:extLst>
          </p:cNvPr>
          <p:cNvSpPr/>
          <p:nvPr/>
        </p:nvSpPr>
        <p:spPr>
          <a:xfrm>
            <a:off x="0" y="1"/>
            <a:ext cx="12192000" cy="108065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C5DBEBC8-0F40-AE26-F092-DA86DCD9942D}"/>
              </a:ext>
            </a:extLst>
          </p:cNvPr>
          <p:cNvSpPr txBox="1"/>
          <p:nvPr/>
        </p:nvSpPr>
        <p:spPr>
          <a:xfrm>
            <a:off x="595836" y="183643"/>
            <a:ext cx="110003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Example 1: Pioneering efforts in the 1990s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2D121B-A384-8F80-8196-2F615C731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65" y="1286140"/>
            <a:ext cx="7155778" cy="28423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8F29C1-31E5-B4E6-8EB2-20AA2E44A808}"/>
              </a:ext>
            </a:extLst>
          </p:cNvPr>
          <p:cNvSpPr txBox="1"/>
          <p:nvPr/>
        </p:nvSpPr>
        <p:spPr>
          <a:xfrm>
            <a:off x="251452" y="4317631"/>
            <a:ext cx="6933119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Participating models: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RothC, CANDY, DNDC, CENTURY, DAISY, NCSOIL, SOMM, ITE, and Verberne.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Targeted variable for intercomparison: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SOC from 0-30 cm.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Systems considered: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Grassland, cropland, and woodland.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Conclusion: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No one model performed better than all others across all datasets.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Model ensemble: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Not conducted.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CEDE2E-3616-C494-099B-0F3103633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385358" y="2987823"/>
            <a:ext cx="2599320" cy="4773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837A54-23DF-D823-3883-EA7DEE9FD0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467" y="1264297"/>
            <a:ext cx="3771705" cy="313925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A662026-17DB-128C-B7B9-2E2F20FF4C77}"/>
              </a:ext>
            </a:extLst>
          </p:cNvPr>
          <p:cNvSpPr/>
          <p:nvPr/>
        </p:nvSpPr>
        <p:spPr>
          <a:xfrm>
            <a:off x="8122722" y="1286140"/>
            <a:ext cx="344384" cy="4120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5F998C3-A6B3-DCB7-56C9-D97472ECCF2C}"/>
              </a:ext>
            </a:extLst>
          </p:cNvPr>
          <p:cNvSpPr/>
          <p:nvPr/>
        </p:nvSpPr>
        <p:spPr>
          <a:xfrm>
            <a:off x="7842895" y="4266668"/>
            <a:ext cx="344384" cy="4120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4BFCAF-4E87-FF79-71F3-C96C6CBF72E3}"/>
              </a:ext>
            </a:extLst>
          </p:cNvPr>
          <p:cNvSpPr txBox="1"/>
          <p:nvPr/>
        </p:nvSpPr>
        <p:spPr>
          <a:xfrm>
            <a:off x="6388036" y="3712081"/>
            <a:ext cx="204735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(Smith et al., 1997)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A1D5BB8-CC87-EF28-3BCF-E08285561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8694" y="6492875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626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E7B2B-00C9-8C99-00DB-A57F712AB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7A62634-1010-503F-3C50-6EF3A6594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902" y="1229529"/>
            <a:ext cx="6169139" cy="3956182"/>
          </a:xfrm>
          <a:prstGeom prst="rect">
            <a:avLst/>
          </a:prstGeom>
        </p:spPr>
      </p:pic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2739D425-6EFB-FAA0-8A18-46D9E4B3CB4E}"/>
              </a:ext>
            </a:extLst>
          </p:cNvPr>
          <p:cNvSpPr/>
          <p:nvPr/>
        </p:nvSpPr>
        <p:spPr>
          <a:xfrm>
            <a:off x="0" y="1"/>
            <a:ext cx="12192000" cy="108065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4D989B2D-C3FC-6CBB-F1A0-888605775A96}"/>
              </a:ext>
            </a:extLst>
          </p:cNvPr>
          <p:cNvSpPr txBox="1"/>
          <p:nvPr/>
        </p:nvSpPr>
        <p:spPr>
          <a:xfrm>
            <a:off x="595836" y="183643"/>
            <a:ext cx="110003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Example 2: Recent effort at the regional scale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CF67A0-CC70-E495-2F94-D50DA3AC8C0F}"/>
              </a:ext>
            </a:extLst>
          </p:cNvPr>
          <p:cNvSpPr txBox="1"/>
          <p:nvPr/>
        </p:nvSpPr>
        <p:spPr>
          <a:xfrm>
            <a:off x="230959" y="3812035"/>
            <a:ext cx="5223072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Participating models: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ARMOSA,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CropSyst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DayCent, DSSAT, EPIC, SALUS, and STICS.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Targeted variable for intercomparison: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SOC from 0-30 cm and soil N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 fluxes.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Systems considered: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Corn-soybean system.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Application: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Comparison between regenerative and dynamic baseline at the regional scale (4 km grid size).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Model ensemble: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Outlier removal + median.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0C6DB75-6512-CF23-45C1-4A50CCC12ACF}"/>
              </a:ext>
            </a:extLst>
          </p:cNvPr>
          <p:cNvSpPr/>
          <p:nvPr/>
        </p:nvSpPr>
        <p:spPr>
          <a:xfrm>
            <a:off x="7842895" y="4266668"/>
            <a:ext cx="344384" cy="4120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28D9990-2A0F-BEBB-328C-2BF2D13208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5079"/>
          <a:stretch>
            <a:fillRect/>
          </a:stretch>
        </p:blipFill>
        <p:spPr>
          <a:xfrm>
            <a:off x="108949" y="1508544"/>
            <a:ext cx="5453943" cy="20520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2D005C1-91A0-2162-2A7D-37F9C04A66F4}"/>
              </a:ext>
            </a:extLst>
          </p:cNvPr>
          <p:cNvSpPr txBox="1"/>
          <p:nvPr/>
        </p:nvSpPr>
        <p:spPr>
          <a:xfrm>
            <a:off x="4175637" y="1425783"/>
            <a:ext cx="2077813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(Basso et al., 2025)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C5977CD-7E42-4FBF-D45D-448B104946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3450" y="5243196"/>
            <a:ext cx="5277587" cy="1448002"/>
          </a:xfrm>
          <a:prstGeom prst="rect">
            <a:avLst/>
          </a:prstGeom>
        </p:spPr>
      </p:pic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1C453A28-E95D-0823-E500-B648869E2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6870" y="6486389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77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9F131-3073-6F1E-4BC9-D1F92DE8B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F793DC49-5540-012D-1E08-B9553DD54C8C}"/>
              </a:ext>
            </a:extLst>
          </p:cNvPr>
          <p:cNvSpPr/>
          <p:nvPr/>
        </p:nvSpPr>
        <p:spPr>
          <a:xfrm>
            <a:off x="0" y="1"/>
            <a:ext cx="12192000" cy="108065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D21A3E4B-A122-1D07-E278-EEA6E8CA59FF}"/>
              </a:ext>
            </a:extLst>
          </p:cNvPr>
          <p:cNvSpPr txBox="1"/>
          <p:nvPr/>
        </p:nvSpPr>
        <p:spPr>
          <a:xfrm>
            <a:off x="595836" y="183643"/>
            <a:ext cx="110003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Example 3: Recent effort at the global scale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798834-7A2D-522A-A591-65FFD819775D}"/>
              </a:ext>
            </a:extLst>
          </p:cNvPr>
          <p:cNvSpPr txBox="1"/>
          <p:nvPr/>
        </p:nvSpPr>
        <p:spPr>
          <a:xfrm>
            <a:off x="230959" y="4258219"/>
            <a:ext cx="5494858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Participating models: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CLM-CN, DLEM, LM3V-N, LPJ-GUESS, LPX-Bern, O-CN, ORCHIDEE, ORCHIDEE-CNP, TRIPLEX-GHG, VISIT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Targeted variable for intercomparison: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terrestrial N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 fluxes and other related C and N variables.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Systems considered: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Agricultural and natural lands.</a:t>
            </a:r>
          </a:p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Model ensemble: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Mean.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DFF652B-FFD4-9E27-4FEF-E5848EBB0B6C}"/>
              </a:ext>
            </a:extLst>
          </p:cNvPr>
          <p:cNvSpPr/>
          <p:nvPr/>
        </p:nvSpPr>
        <p:spPr>
          <a:xfrm>
            <a:off x="7842895" y="4266668"/>
            <a:ext cx="344384" cy="4120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12F96F-8D30-1615-043B-62A51D8E5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59" y="1228572"/>
            <a:ext cx="9070610" cy="270206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150329-6493-1D5F-C721-1B77F5C63643}"/>
              </a:ext>
            </a:extLst>
          </p:cNvPr>
          <p:cNvSpPr/>
          <p:nvPr/>
        </p:nvSpPr>
        <p:spPr>
          <a:xfrm>
            <a:off x="5011387" y="3428999"/>
            <a:ext cx="4434677" cy="6117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5CB905-A9B9-1C23-CB54-254425475FB6}"/>
              </a:ext>
            </a:extLst>
          </p:cNvPr>
          <p:cNvSpPr txBox="1"/>
          <p:nvPr/>
        </p:nvSpPr>
        <p:spPr>
          <a:xfrm>
            <a:off x="9691784" y="2210271"/>
            <a:ext cx="187904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(Tian et al., 2018)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7EF6F9-6968-32D5-6407-7E0956107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466" y="3342287"/>
            <a:ext cx="6036575" cy="333207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64974EB-9D22-4BC2-971E-7EC8F3F8E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6490" y="6491794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18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B84A1-FA16-B468-38C0-1B0B06458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48;p10">
            <a:extLst>
              <a:ext uri="{FF2B5EF4-FFF2-40B4-BE49-F238E27FC236}">
                <a16:creationId xmlns:a16="http://schemas.microsoft.com/office/drawing/2014/main" id="{983B67BE-2C7E-0320-3404-119D1202CA8C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" name="Google Shape;249;p10">
            <a:extLst>
              <a:ext uri="{FF2B5EF4-FFF2-40B4-BE49-F238E27FC236}">
                <a16:creationId xmlns:a16="http://schemas.microsoft.com/office/drawing/2014/main" id="{AD1409A3-4228-E613-CE32-891A19EE4893}"/>
              </a:ext>
            </a:extLst>
          </p:cNvPr>
          <p:cNvSpPr txBox="1"/>
          <p:nvPr/>
        </p:nvSpPr>
        <p:spPr>
          <a:xfrm>
            <a:off x="595836" y="240742"/>
            <a:ext cx="110003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Major gaps in previous efforts I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27BF0B-F6D1-B8EC-9FC4-D6E7095F03BC}"/>
              </a:ext>
            </a:extLst>
          </p:cNvPr>
          <p:cNvSpPr/>
          <p:nvPr/>
        </p:nvSpPr>
        <p:spPr>
          <a:xfrm>
            <a:off x="663038" y="1531915"/>
            <a:ext cx="10865922" cy="49282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For cropland-focused intercomparison efforts, coverage of regenerative management practices is sparse. Detailed management information is often inconsistently documented, which limits comparison between regenerative and conventional management practices using a </a:t>
            </a:r>
            <a:r>
              <a:rPr lang="en-US" sz="2200" b="1" dirty="0"/>
              <a:t>dynamic baseline </a:t>
            </a:r>
            <a:r>
              <a:rPr lang="en-US" sz="2200" dirty="0"/>
              <a:t>approach.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Validation datasets </a:t>
            </a:r>
            <a:r>
              <a:rPr lang="en-US" sz="2200" dirty="0"/>
              <a:t>are frequently small in size and therefore cannot adequately capture spatiotemporal variability in SOC and N</a:t>
            </a:r>
            <a:r>
              <a:rPr lang="en-US" sz="2200" baseline="-25000" dirty="0"/>
              <a:t>2</a:t>
            </a:r>
            <a:r>
              <a:rPr lang="en-US" sz="2200" dirty="0"/>
              <a:t>O fluxes.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Efforts have primarily focused on comparing SOC and N</a:t>
            </a:r>
            <a:r>
              <a:rPr lang="en-US" sz="2200" baseline="-25000" dirty="0"/>
              <a:t>2</a:t>
            </a:r>
            <a:r>
              <a:rPr lang="en-US" sz="2200" dirty="0"/>
              <a:t>O without examining </a:t>
            </a:r>
            <a:r>
              <a:rPr lang="en-US" sz="2200" b="1" dirty="0"/>
              <a:t>underlying processes </a:t>
            </a:r>
            <a:r>
              <a:rPr lang="en-US" sz="2200" dirty="0"/>
              <a:t>that require comparison of additional variables (e.g., biomass, soil moisture, soil inorganic N contents, N leaching).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Relatively few efforts have provided intercomparison results of SOC for </a:t>
            </a:r>
            <a:r>
              <a:rPr lang="en-US" sz="2200" b="1" dirty="0"/>
              <a:t>deeper soil depths</a:t>
            </a:r>
            <a:r>
              <a:rPr lang="en-US" sz="2200" dirty="0"/>
              <a:t>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35A24-6F9A-045C-EFE4-5EC4D6E2E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6870" y="6460177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60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BE639-0655-334C-CE44-A4ED8477E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48;p10">
            <a:extLst>
              <a:ext uri="{FF2B5EF4-FFF2-40B4-BE49-F238E27FC236}">
                <a16:creationId xmlns:a16="http://schemas.microsoft.com/office/drawing/2014/main" id="{957FE422-6CC6-9BDE-DF03-8BBD2C4F84E3}"/>
              </a:ext>
            </a:extLst>
          </p:cNvPr>
          <p:cNvSpPr/>
          <p:nvPr/>
        </p:nvSpPr>
        <p:spPr>
          <a:xfrm>
            <a:off x="0" y="1"/>
            <a:ext cx="12192000" cy="118600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" name="Google Shape;249;p10">
            <a:extLst>
              <a:ext uri="{FF2B5EF4-FFF2-40B4-BE49-F238E27FC236}">
                <a16:creationId xmlns:a16="http://schemas.microsoft.com/office/drawing/2014/main" id="{656289DB-D59A-3631-032A-D7DAFE833FC1}"/>
              </a:ext>
            </a:extLst>
          </p:cNvPr>
          <p:cNvSpPr txBox="1"/>
          <p:nvPr/>
        </p:nvSpPr>
        <p:spPr>
          <a:xfrm>
            <a:off x="595836" y="240742"/>
            <a:ext cx="110003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Major gaps in previous efforts II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7B6FDB-7A27-E2BD-C50B-867731D710E4}"/>
              </a:ext>
            </a:extLst>
          </p:cNvPr>
          <p:cNvSpPr/>
          <p:nvPr/>
        </p:nvSpPr>
        <p:spPr>
          <a:xfrm>
            <a:off x="483964" y="1923802"/>
            <a:ext cx="11224070" cy="414449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Some of the prior efforts have focused on intercomparison facilitated by </a:t>
            </a:r>
            <a:r>
              <a:rPr lang="en-US" sz="2200" b="1" dirty="0"/>
              <a:t>a few modeling groups</a:t>
            </a:r>
            <a:r>
              <a:rPr lang="en-US" sz="2200" dirty="0"/>
              <a:t>, rather than including model developers from each model to achieve more detailed model calibration and improvement.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Model ensemble </a:t>
            </a:r>
            <a:r>
              <a:rPr lang="en-US" sz="2200" dirty="0"/>
              <a:t>efforts have mostly focused on reporting simple mean or median values.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Relatively few studies have conducted </a:t>
            </a:r>
            <a:r>
              <a:rPr lang="en-US" sz="2200" b="1" dirty="0"/>
              <a:t>uncertainty analysis</a:t>
            </a:r>
            <a:r>
              <a:rPr lang="en-US" sz="2200" dirty="0"/>
              <a:t>, which limits confidence in model predictions for policy and management applications.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There has been limited attention to SOC and N</a:t>
            </a:r>
            <a:r>
              <a:rPr lang="en-US" sz="2200" baseline="-25000" dirty="0"/>
              <a:t>2</a:t>
            </a:r>
            <a:r>
              <a:rPr lang="en-US" sz="2200" dirty="0"/>
              <a:t>O modeling in </a:t>
            </a:r>
            <a:r>
              <a:rPr lang="en-US" sz="2200" b="1" dirty="0"/>
              <a:t>grasslands</a:t>
            </a:r>
            <a:r>
              <a:rPr lang="en-US" sz="2200" dirty="0"/>
              <a:t> due to limited data availability.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000348-30AD-1C9E-7F25-1107C0C03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864" y="6344474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72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C9D17-7560-F082-8816-A90220808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extBox 6">
            <a:extLst>
              <a:ext uri="{FF2B5EF4-FFF2-40B4-BE49-F238E27FC236}">
                <a16:creationId xmlns:a16="http://schemas.microsoft.com/office/drawing/2014/main" id="{2A55A27C-61CD-924F-506C-E2A4AC6C4D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3426912"/>
              </p:ext>
            </p:extLst>
          </p:nvPr>
        </p:nvGraphicFramePr>
        <p:xfrm>
          <a:off x="586444" y="3214785"/>
          <a:ext cx="11085214" cy="364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82B955E-142B-A09E-57C4-3460BDD78C3A}"/>
              </a:ext>
            </a:extLst>
          </p:cNvPr>
          <p:cNvSpPr txBox="1"/>
          <p:nvPr/>
        </p:nvSpPr>
        <p:spPr>
          <a:xfrm>
            <a:off x="586444" y="1288152"/>
            <a:ext cx="10915166" cy="184127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five-year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project (2025-2029) 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leverages and expands </a:t>
            </a:r>
            <a:r>
              <a:rPr lang="en-US" sz="2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AgMIP’s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networks and modeling protocols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 a coordinated national </a:t>
            </a:r>
            <a:r>
              <a:rPr lang="en-US" sz="20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multi-</a:t>
            </a:r>
            <a:r>
              <a:rPr lang="en-US" altLang="zh-CN" sz="20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model intercomparison and ensemble </a:t>
            </a: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effort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This project aims to improve the 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modeling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of 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soil carbon and nitrogen 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cycling pathways for 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U.S. 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croplands and grasslands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which will improve 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soil health 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management and 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reduce nutrient losses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This project will also address data and knowledge gaps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to better inform </a:t>
            </a: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management and policy decisions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20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568135F1-C12B-82E6-BD4D-7060123604D0}"/>
              </a:ext>
            </a:extLst>
          </p:cNvPr>
          <p:cNvSpPr/>
          <p:nvPr/>
        </p:nvSpPr>
        <p:spPr>
          <a:xfrm>
            <a:off x="0" y="1"/>
            <a:ext cx="12192000" cy="1080654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CDB9B30D-F4AA-2B32-0BE1-33D518D16E21}"/>
              </a:ext>
            </a:extLst>
          </p:cNvPr>
          <p:cNvSpPr txBox="1"/>
          <p:nvPr/>
        </p:nvSpPr>
        <p:spPr>
          <a:xfrm>
            <a:off x="595836" y="183643"/>
            <a:ext cx="1100032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altLang="zh-CN" sz="400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Timeline and key steps for Farm-MIP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6144D-9161-12C9-335D-39AFCA8D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1244" y="6491794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608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8;p10">
            <a:extLst>
              <a:ext uri="{FF2B5EF4-FFF2-40B4-BE49-F238E27FC236}">
                <a16:creationId xmlns:a16="http://schemas.microsoft.com/office/drawing/2014/main" id="{6FF8CD17-88C7-1406-0AE6-8ED0B64BBF30}"/>
              </a:ext>
            </a:extLst>
          </p:cNvPr>
          <p:cNvSpPr/>
          <p:nvPr/>
        </p:nvSpPr>
        <p:spPr>
          <a:xfrm>
            <a:off x="1" y="0"/>
            <a:ext cx="3811835" cy="6857999"/>
          </a:xfrm>
          <a:prstGeom prst="rect">
            <a:avLst/>
          </a:prstGeom>
          <a:solidFill>
            <a:srgbClr val="00B05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249;p10">
            <a:extLst>
              <a:ext uri="{FF2B5EF4-FFF2-40B4-BE49-F238E27FC236}">
                <a16:creationId xmlns:a16="http://schemas.microsoft.com/office/drawing/2014/main" id="{B2F11402-BDE8-079B-66A1-391043061016}"/>
              </a:ext>
            </a:extLst>
          </p:cNvPr>
          <p:cNvSpPr txBox="1"/>
          <p:nvPr/>
        </p:nvSpPr>
        <p:spPr>
          <a:xfrm>
            <a:off x="305186" y="2371892"/>
            <a:ext cx="3201464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Core modeling groups and team members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 descr="APSIM">
            <a:extLst>
              <a:ext uri="{FF2B5EF4-FFF2-40B4-BE49-F238E27FC236}">
                <a16:creationId xmlns:a16="http://schemas.microsoft.com/office/drawing/2014/main" id="{3BD34F75-2535-EA24-BBF9-92FDFA4B4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71" y="490559"/>
            <a:ext cx="1383131" cy="8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entury background image">
            <a:extLst>
              <a:ext uri="{FF2B5EF4-FFF2-40B4-BE49-F238E27FC236}">
                <a16:creationId xmlns:a16="http://schemas.microsoft.com/office/drawing/2014/main" id="{AAD7664B-166E-23CB-F301-3EE74579F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23"/>
          <a:stretch/>
        </p:blipFill>
        <p:spPr bwMode="auto">
          <a:xfrm>
            <a:off x="8654025" y="323170"/>
            <a:ext cx="1486108" cy="130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DSSAT.net">
            <a:extLst>
              <a:ext uri="{FF2B5EF4-FFF2-40B4-BE49-F238E27FC236}">
                <a16:creationId xmlns:a16="http://schemas.microsoft.com/office/drawing/2014/main" id="{BEBFD398-A418-FB8F-C721-256CD9176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771" y="1751051"/>
            <a:ext cx="2531426" cy="67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dndc">
            <a:extLst>
              <a:ext uri="{FF2B5EF4-FFF2-40B4-BE49-F238E27FC236}">
                <a16:creationId xmlns:a16="http://schemas.microsoft.com/office/drawing/2014/main" id="{9AB951F4-8D6E-BDAC-896E-A58B70442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083" y="939628"/>
            <a:ext cx="1486108" cy="101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D9F2E5-EB3A-2F7F-67FE-17A372937A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1915" y="2801854"/>
            <a:ext cx="3414414" cy="5140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5EB32C-2567-AA8E-59C0-A1D84EE602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9143" y="2020879"/>
            <a:ext cx="1494647" cy="7227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A60511-FABC-25D3-125B-F62A14084B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0046" y="369759"/>
            <a:ext cx="1679323" cy="909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92C614-9489-DAA0-F75B-60E9FC0F93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9430" y="2556419"/>
            <a:ext cx="2041562" cy="7459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FD6B9B-EC0E-B846-5582-4A45D8BAB2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2771" y="3649145"/>
            <a:ext cx="7010562" cy="37852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08E9BEA-AEF4-4A09-31B5-640CE0D9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6685" y="6419925"/>
            <a:ext cx="2743200" cy="365125"/>
          </a:xfrm>
        </p:spPr>
        <p:txBody>
          <a:bodyPr/>
          <a:lstStyle/>
          <a:p>
            <a:fld id="{AD125D4A-4590-432C-9965-F3930DCE6338}" type="slidenum">
              <a:rPr lang="en-US" smtClean="0"/>
              <a:t>9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9AEC57-1116-246B-1D39-327E4827DCC4}"/>
              </a:ext>
            </a:extLst>
          </p:cNvPr>
          <p:cNvSpPr txBox="1"/>
          <p:nvPr/>
        </p:nvSpPr>
        <p:spPr>
          <a:xfrm>
            <a:off x="4260472" y="4499326"/>
            <a:ext cx="74128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Yushu Xia, Alexander C Ruane,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Alisa Keyser, Bruno Basso,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Cynthia Rosenzweig, 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Elizabeth Marshall,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Erik Mencos, 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Evelyn Steglich,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Gerrit Hoogenboom,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Jaehak Jeong,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Javier Osorio Leyton, 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Jeffrey Arnold,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Jia Deng, 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Jonathan Smith,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Jonas Jägermeyr,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Kaiguang Zhao, Kieu Le, 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Laura Schreeg, Limei Ran, 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Luca Doro,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Meijian Yang, 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Mike White,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Natalie Kozlowski, Natalja Čerkasova, Sotirios Archontoulis, 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Stephen J Del Grosso,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Stephen Ogle, Tommaso Tadiello,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Terry Nipp,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Xuesong Zhang, </a:t>
            </a:r>
            <a:r>
              <a:rPr lang="en-US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 Yuan,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Yi Yang </a:t>
            </a:r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Data Providers</a:t>
            </a:r>
          </a:p>
        </p:txBody>
      </p:sp>
    </p:spTree>
    <p:extLst>
      <p:ext uri="{BB962C8B-B14F-4D97-AF65-F5344CB8AC3E}">
        <p14:creationId xmlns:p14="http://schemas.microsoft.com/office/powerpoint/2010/main" val="160809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8339ED-F4FC-4D48-9F5C-DC14FA193E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366910-42E2-4ECA-805E-D72F2340AC13}">
  <ds:schemaRefs>
    <ds:schemaRef ds:uri="http://schemas.microsoft.com/office/2006/metadata/properties"/>
    <ds:schemaRef ds:uri="http://schemas.microsoft.com/office/infopath/2007/PartnerControls"/>
    <ds:schemaRef ds:uri="4cecae92-d326-45b1-80cf-0205f9ead9fa"/>
    <ds:schemaRef ds:uri="955c11f9-020b-4ea4-b49f-f676139b16a5"/>
  </ds:schemaRefs>
</ds:datastoreItem>
</file>

<file path=customXml/itemProps3.xml><?xml version="1.0" encoding="utf-8"?>
<ds:datastoreItem xmlns:ds="http://schemas.openxmlformats.org/officeDocument/2006/customXml" ds:itemID="{D51DF9FC-1358-4329-9D8F-F30F8BB90D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ecae92-d326-45b1-80cf-0205f9ead9fa"/>
    <ds:schemaRef ds:uri="955c11f9-020b-4ea4-b49f-f676139b1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2121</TotalTime>
  <Words>2004</Words>
  <Application>Microsoft Office PowerPoint</Application>
  <PresentationFormat>Widescreen</PresentationFormat>
  <Paragraphs>225</Paragraphs>
  <Slides>23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Cambria Math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Author</dc:creator>
  <cp:lastModifiedBy>Wade, Chris</cp:lastModifiedBy>
  <cp:revision>77</cp:revision>
  <dcterms:created xsi:type="dcterms:W3CDTF">2025-06-07T19:26:37Z</dcterms:created>
  <dcterms:modified xsi:type="dcterms:W3CDTF">2026-07-16T14:11:29Z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  <property fmtid="{D5CDD505-2E9C-101B-9397-08002B2CF9AE}" pid="3" name="MediaServiceImageTags">
    <vt:lpwstr/>
  </property>
</Properties>
</file>