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2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304" r:id="rId3"/>
    <p:sldId id="267" r:id="rId4"/>
    <p:sldId id="268" r:id="rId5"/>
    <p:sldId id="269" r:id="rId6"/>
    <p:sldId id="272" r:id="rId7"/>
    <p:sldId id="273" r:id="rId8"/>
    <p:sldId id="306" r:id="rId9"/>
    <p:sldId id="307" r:id="rId10"/>
    <p:sldId id="275" r:id="rId11"/>
    <p:sldId id="311" r:id="rId12"/>
    <p:sldId id="310" r:id="rId13"/>
    <p:sldId id="302" r:id="rId14"/>
    <p:sldId id="309" r:id="rId15"/>
    <p:sldId id="308" r:id="rId16"/>
    <p:sldId id="301" r:id="rId17"/>
  </p:sldIdLst>
  <p:sldSz cx="12192000" cy="6858000"/>
  <p:notesSz cx="6858000" cy="9144000"/>
  <p:embeddedFontLst>
    <p:embeddedFont>
      <p:font typeface="Rockwell" panose="02060603020205020403" pitchFamily="18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6" roundtripDataSignature="AMtx7mhsslEnaC0X5DSzDqybOMVaONRpQ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9900"/>
    <a:srgbClr val="33CC33"/>
    <a:srgbClr val="99FFCC"/>
    <a:srgbClr val="99FF99"/>
    <a:srgbClr val="00CC00"/>
    <a:srgbClr val="FF505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4DF4458-8117-4B58-A866-FBB424030302}">
  <a:tblStyle styleId="{64DF4458-8117-4B58-A866-FBB424030302}" styleName="Table_0">
    <a:wholeTbl>
      <a:tcTxStyle b="off" i="off">
        <a:font>
          <a:latin typeface="Rockwell"/>
          <a:ea typeface="Rockwell"/>
          <a:cs typeface="Rockwel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9F9F9"/>
          </a:solidFill>
        </a:fill>
      </a:tcStyle>
    </a:wholeTbl>
    <a:band1H>
      <a:tcTxStyle/>
      <a:tcStyle>
        <a:tcBdr/>
        <a:fill>
          <a:solidFill>
            <a:srgbClr val="F2F2F2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F2F2F2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Rockwell"/>
          <a:ea typeface="Rockwell"/>
          <a:cs typeface="Rockwel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Rockwell"/>
          <a:ea typeface="Rockwell"/>
          <a:cs typeface="Rockwel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Rockwell"/>
          <a:ea typeface="Rockwell"/>
          <a:cs typeface="Rockwel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Rockwell"/>
          <a:ea typeface="Rockwell"/>
          <a:cs typeface="Rockwel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63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62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57" Type="http://schemas.openxmlformats.org/officeDocument/2006/relationships/presProps" Target="presProps.xml"/><Relationship Id="rId61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56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9" name="Google Shape;569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4"/>
          <p:cNvSpPr txBox="1">
            <a:spLocks noGrp="1"/>
          </p:cNvSpPr>
          <p:nvPr>
            <p:ph type="ctrTitle"/>
          </p:nvPr>
        </p:nvSpPr>
        <p:spPr>
          <a:xfrm>
            <a:off x="1774423" y="802298"/>
            <a:ext cx="8637073" cy="2920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600"/>
              <a:buFont typeface="Rockwell"/>
              <a:buNone/>
              <a:defRPr sz="6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4"/>
          <p:cNvSpPr txBox="1">
            <a:spLocks noGrp="1"/>
          </p:cNvSpPr>
          <p:nvPr>
            <p:ph type="subTitle" idx="1"/>
          </p:nvPr>
        </p:nvSpPr>
        <p:spPr>
          <a:xfrm>
            <a:off x="1774424" y="3724074"/>
            <a:ext cx="8637072" cy="977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 b="0" cap="none">
                <a:solidFill>
                  <a:schemeClr val="lt1"/>
                </a:solidFill>
              </a:defRPr>
            </a:lvl1pPr>
            <a:lvl2pPr lvl="1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1" name="Google Shape;21;p34"/>
          <p:cNvSpPr txBox="1">
            <a:spLocks noGrp="1"/>
          </p:cNvSpPr>
          <p:nvPr>
            <p:ph type="dt" idx="10"/>
          </p:nvPr>
        </p:nvSpPr>
        <p:spPr>
          <a:xfrm>
            <a:off x="7242079" y="330370"/>
            <a:ext cx="3500715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4"/>
          <p:cNvSpPr txBox="1">
            <a:spLocks noGrp="1"/>
          </p:cNvSpPr>
          <p:nvPr>
            <p:ph type="ftr" idx="11"/>
          </p:nvPr>
        </p:nvSpPr>
        <p:spPr>
          <a:xfrm>
            <a:off x="1451579" y="329307"/>
            <a:ext cx="5626774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4"/>
          <p:cNvSpPr txBox="1">
            <a:spLocks noGrp="1"/>
          </p:cNvSpPr>
          <p:nvPr>
            <p:ph type="sldNum" idx="12"/>
          </p:nvPr>
        </p:nvSpPr>
        <p:spPr>
          <a:xfrm>
            <a:off x="476834" y="798973"/>
            <a:ext cx="811019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44"/>
          <p:cNvSpPr txBox="1">
            <a:spLocks noGrp="1"/>
          </p:cNvSpPr>
          <p:nvPr>
            <p:ph type="title"/>
          </p:nvPr>
        </p:nvSpPr>
        <p:spPr>
          <a:xfrm>
            <a:off x="1451579" y="804519"/>
            <a:ext cx="9291215" cy="1049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44"/>
          <p:cNvSpPr txBox="1">
            <a:spLocks noGrp="1"/>
          </p:cNvSpPr>
          <p:nvPr>
            <p:ph type="body" idx="1"/>
          </p:nvPr>
        </p:nvSpPr>
        <p:spPr>
          <a:xfrm rot="5400000">
            <a:off x="4371880" y="-904569"/>
            <a:ext cx="3450613" cy="9291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44"/>
          <p:cNvSpPr txBox="1">
            <a:spLocks noGrp="1"/>
          </p:cNvSpPr>
          <p:nvPr>
            <p:ph type="dt" idx="10"/>
          </p:nvPr>
        </p:nvSpPr>
        <p:spPr>
          <a:xfrm>
            <a:off x="7242079" y="330370"/>
            <a:ext cx="3500715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44"/>
          <p:cNvSpPr txBox="1">
            <a:spLocks noGrp="1"/>
          </p:cNvSpPr>
          <p:nvPr>
            <p:ph type="ftr" idx="11"/>
          </p:nvPr>
        </p:nvSpPr>
        <p:spPr>
          <a:xfrm>
            <a:off x="1451579" y="329307"/>
            <a:ext cx="5626774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44"/>
          <p:cNvSpPr txBox="1">
            <a:spLocks noGrp="1"/>
          </p:cNvSpPr>
          <p:nvPr>
            <p:ph type="sldNum" idx="12"/>
          </p:nvPr>
        </p:nvSpPr>
        <p:spPr>
          <a:xfrm>
            <a:off x="480060" y="798973"/>
            <a:ext cx="811019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45"/>
          <p:cNvSpPr txBox="1">
            <a:spLocks noGrp="1"/>
          </p:cNvSpPr>
          <p:nvPr>
            <p:ph type="title"/>
          </p:nvPr>
        </p:nvSpPr>
        <p:spPr>
          <a:xfrm rot="5400000">
            <a:off x="7604979" y="2321047"/>
            <a:ext cx="4659889" cy="1615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Rockwel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45"/>
          <p:cNvSpPr txBox="1">
            <a:spLocks noGrp="1"/>
          </p:cNvSpPr>
          <p:nvPr>
            <p:ph type="body" idx="1"/>
          </p:nvPr>
        </p:nvSpPr>
        <p:spPr>
          <a:xfrm rot="5400000">
            <a:off x="2874055" y="-630409"/>
            <a:ext cx="4659889" cy="7518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4" name="Google Shape;94;p45"/>
          <p:cNvSpPr txBox="1">
            <a:spLocks noGrp="1"/>
          </p:cNvSpPr>
          <p:nvPr>
            <p:ph type="dt" idx="10"/>
          </p:nvPr>
        </p:nvSpPr>
        <p:spPr>
          <a:xfrm>
            <a:off x="7242079" y="330370"/>
            <a:ext cx="3500715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45"/>
          <p:cNvSpPr txBox="1">
            <a:spLocks noGrp="1"/>
          </p:cNvSpPr>
          <p:nvPr>
            <p:ph type="ftr" idx="11"/>
          </p:nvPr>
        </p:nvSpPr>
        <p:spPr>
          <a:xfrm>
            <a:off x="1451579" y="329307"/>
            <a:ext cx="5626774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45"/>
          <p:cNvSpPr txBox="1">
            <a:spLocks noGrp="1"/>
          </p:cNvSpPr>
          <p:nvPr>
            <p:ph type="sldNum" idx="12"/>
          </p:nvPr>
        </p:nvSpPr>
        <p:spPr>
          <a:xfrm>
            <a:off x="480060" y="798973"/>
            <a:ext cx="811019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5"/>
          <p:cNvSpPr txBox="1">
            <a:spLocks noGrp="1"/>
          </p:cNvSpPr>
          <p:nvPr>
            <p:ph type="title"/>
          </p:nvPr>
        </p:nvSpPr>
        <p:spPr>
          <a:xfrm>
            <a:off x="1451579" y="804519"/>
            <a:ext cx="9291215" cy="1049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5"/>
          <p:cNvSpPr txBox="1">
            <a:spLocks noGrp="1"/>
          </p:cNvSpPr>
          <p:nvPr>
            <p:ph type="body" idx="1"/>
          </p:nvPr>
        </p:nvSpPr>
        <p:spPr>
          <a:xfrm>
            <a:off x="1451579" y="2015732"/>
            <a:ext cx="9291215" cy="3450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35"/>
          <p:cNvSpPr txBox="1">
            <a:spLocks noGrp="1"/>
          </p:cNvSpPr>
          <p:nvPr>
            <p:ph type="dt" idx="10"/>
          </p:nvPr>
        </p:nvSpPr>
        <p:spPr>
          <a:xfrm>
            <a:off x="7242079" y="330370"/>
            <a:ext cx="3500715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5"/>
          <p:cNvSpPr txBox="1">
            <a:spLocks noGrp="1"/>
          </p:cNvSpPr>
          <p:nvPr>
            <p:ph type="ftr" idx="11"/>
          </p:nvPr>
        </p:nvSpPr>
        <p:spPr>
          <a:xfrm>
            <a:off x="1451579" y="329307"/>
            <a:ext cx="5626774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5"/>
          <p:cNvSpPr txBox="1">
            <a:spLocks noGrp="1"/>
          </p:cNvSpPr>
          <p:nvPr>
            <p:ph type="sldNum" idx="12"/>
          </p:nvPr>
        </p:nvSpPr>
        <p:spPr>
          <a:xfrm>
            <a:off x="480060" y="798973"/>
            <a:ext cx="811019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7"/>
          <p:cNvSpPr txBox="1">
            <a:spLocks noGrp="1"/>
          </p:cNvSpPr>
          <p:nvPr>
            <p:ph type="title"/>
          </p:nvPr>
        </p:nvSpPr>
        <p:spPr>
          <a:xfrm>
            <a:off x="1774423" y="1756130"/>
            <a:ext cx="8643154" cy="1969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Rockwell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37"/>
          <p:cNvSpPr txBox="1">
            <a:spLocks noGrp="1"/>
          </p:cNvSpPr>
          <p:nvPr>
            <p:ph type="body" idx="1"/>
          </p:nvPr>
        </p:nvSpPr>
        <p:spPr>
          <a:xfrm>
            <a:off x="1774423" y="3725137"/>
            <a:ext cx="8643154" cy="1093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45700" anchor="t" anchorCtr="0">
            <a:normAutofit/>
          </a:bodyPr>
          <a:lstStyle>
            <a:lvl1pPr marL="457200" lvl="0" indent="-2286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37"/>
          <p:cNvSpPr txBox="1">
            <a:spLocks noGrp="1"/>
          </p:cNvSpPr>
          <p:nvPr>
            <p:ph type="dt" idx="10"/>
          </p:nvPr>
        </p:nvSpPr>
        <p:spPr>
          <a:xfrm>
            <a:off x="7242079" y="330370"/>
            <a:ext cx="3500715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37"/>
          <p:cNvSpPr txBox="1">
            <a:spLocks noGrp="1"/>
          </p:cNvSpPr>
          <p:nvPr>
            <p:ph type="ftr" idx="11"/>
          </p:nvPr>
        </p:nvSpPr>
        <p:spPr>
          <a:xfrm>
            <a:off x="1451579" y="329307"/>
            <a:ext cx="5626774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37"/>
          <p:cNvSpPr txBox="1">
            <a:spLocks noGrp="1"/>
          </p:cNvSpPr>
          <p:nvPr>
            <p:ph type="sldNum" idx="12"/>
          </p:nvPr>
        </p:nvSpPr>
        <p:spPr>
          <a:xfrm>
            <a:off x="480060" y="798973"/>
            <a:ext cx="811019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8"/>
          <p:cNvSpPr txBox="1">
            <a:spLocks noGrp="1"/>
          </p:cNvSpPr>
          <p:nvPr>
            <p:ph type="title"/>
          </p:nvPr>
        </p:nvSpPr>
        <p:spPr>
          <a:xfrm>
            <a:off x="1449217" y="804889"/>
            <a:ext cx="9293577" cy="1059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38"/>
          <p:cNvSpPr txBox="1">
            <a:spLocks noGrp="1"/>
          </p:cNvSpPr>
          <p:nvPr>
            <p:ph type="body" idx="1"/>
          </p:nvPr>
        </p:nvSpPr>
        <p:spPr>
          <a:xfrm>
            <a:off x="1447331" y="2010878"/>
            <a:ext cx="4488654" cy="3448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38"/>
          <p:cNvSpPr txBox="1">
            <a:spLocks noGrp="1"/>
          </p:cNvSpPr>
          <p:nvPr>
            <p:ph type="body" idx="2"/>
          </p:nvPr>
        </p:nvSpPr>
        <p:spPr>
          <a:xfrm>
            <a:off x="6254140" y="2017343"/>
            <a:ext cx="4488654" cy="344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38"/>
          <p:cNvSpPr txBox="1">
            <a:spLocks noGrp="1"/>
          </p:cNvSpPr>
          <p:nvPr>
            <p:ph type="dt" idx="10"/>
          </p:nvPr>
        </p:nvSpPr>
        <p:spPr>
          <a:xfrm>
            <a:off x="7242079" y="330370"/>
            <a:ext cx="3500715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8"/>
          <p:cNvSpPr txBox="1">
            <a:spLocks noGrp="1"/>
          </p:cNvSpPr>
          <p:nvPr>
            <p:ph type="ftr" idx="11"/>
          </p:nvPr>
        </p:nvSpPr>
        <p:spPr>
          <a:xfrm>
            <a:off x="1451579" y="329307"/>
            <a:ext cx="5626774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38"/>
          <p:cNvSpPr txBox="1">
            <a:spLocks noGrp="1"/>
          </p:cNvSpPr>
          <p:nvPr>
            <p:ph type="sldNum" idx="12"/>
          </p:nvPr>
        </p:nvSpPr>
        <p:spPr>
          <a:xfrm>
            <a:off x="480060" y="798973"/>
            <a:ext cx="811019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9"/>
          <p:cNvSpPr txBox="1">
            <a:spLocks noGrp="1"/>
          </p:cNvSpPr>
          <p:nvPr>
            <p:ph type="title"/>
          </p:nvPr>
        </p:nvSpPr>
        <p:spPr>
          <a:xfrm>
            <a:off x="1447191" y="804163"/>
            <a:ext cx="9295603" cy="1056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9"/>
          <p:cNvSpPr txBox="1">
            <a:spLocks noGrp="1"/>
          </p:cNvSpPr>
          <p:nvPr>
            <p:ph type="body" idx="1"/>
          </p:nvPr>
        </p:nvSpPr>
        <p:spPr>
          <a:xfrm>
            <a:off x="1447191" y="2019549"/>
            <a:ext cx="4488794" cy="80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None/>
              <a:defRPr sz="2200" b="0" cap="none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3" name="Google Shape;53;p39"/>
          <p:cNvSpPr txBox="1">
            <a:spLocks noGrp="1"/>
          </p:cNvSpPr>
          <p:nvPr>
            <p:ph type="body" idx="2"/>
          </p:nvPr>
        </p:nvSpPr>
        <p:spPr>
          <a:xfrm>
            <a:off x="1447191" y="2824269"/>
            <a:ext cx="4488794" cy="2644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39"/>
          <p:cNvSpPr txBox="1">
            <a:spLocks noGrp="1"/>
          </p:cNvSpPr>
          <p:nvPr>
            <p:ph type="body" idx="3"/>
          </p:nvPr>
        </p:nvSpPr>
        <p:spPr>
          <a:xfrm>
            <a:off x="6256025" y="2023003"/>
            <a:ext cx="4488794" cy="802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None/>
              <a:defRPr sz="2200" b="0" cap="none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5" name="Google Shape;55;p39"/>
          <p:cNvSpPr txBox="1">
            <a:spLocks noGrp="1"/>
          </p:cNvSpPr>
          <p:nvPr>
            <p:ph type="body" idx="4"/>
          </p:nvPr>
        </p:nvSpPr>
        <p:spPr>
          <a:xfrm>
            <a:off x="6256025" y="2821491"/>
            <a:ext cx="4488794" cy="2637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39"/>
          <p:cNvSpPr txBox="1">
            <a:spLocks noGrp="1"/>
          </p:cNvSpPr>
          <p:nvPr>
            <p:ph type="dt" idx="10"/>
          </p:nvPr>
        </p:nvSpPr>
        <p:spPr>
          <a:xfrm>
            <a:off x="7242079" y="330370"/>
            <a:ext cx="3500715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39"/>
          <p:cNvSpPr txBox="1">
            <a:spLocks noGrp="1"/>
          </p:cNvSpPr>
          <p:nvPr>
            <p:ph type="ftr" idx="11"/>
          </p:nvPr>
        </p:nvSpPr>
        <p:spPr>
          <a:xfrm>
            <a:off x="1451579" y="329307"/>
            <a:ext cx="5626774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39"/>
          <p:cNvSpPr txBox="1">
            <a:spLocks noGrp="1"/>
          </p:cNvSpPr>
          <p:nvPr>
            <p:ph type="sldNum" idx="12"/>
          </p:nvPr>
        </p:nvSpPr>
        <p:spPr>
          <a:xfrm>
            <a:off x="480060" y="798973"/>
            <a:ext cx="811019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40"/>
          <p:cNvSpPr txBox="1">
            <a:spLocks noGrp="1"/>
          </p:cNvSpPr>
          <p:nvPr>
            <p:ph type="title"/>
          </p:nvPr>
        </p:nvSpPr>
        <p:spPr>
          <a:xfrm>
            <a:off x="1451579" y="804519"/>
            <a:ext cx="9291215" cy="1049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40"/>
          <p:cNvSpPr txBox="1">
            <a:spLocks noGrp="1"/>
          </p:cNvSpPr>
          <p:nvPr>
            <p:ph type="dt" idx="10"/>
          </p:nvPr>
        </p:nvSpPr>
        <p:spPr>
          <a:xfrm>
            <a:off x="7242079" y="330370"/>
            <a:ext cx="3500715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40"/>
          <p:cNvSpPr txBox="1">
            <a:spLocks noGrp="1"/>
          </p:cNvSpPr>
          <p:nvPr>
            <p:ph type="ftr" idx="11"/>
          </p:nvPr>
        </p:nvSpPr>
        <p:spPr>
          <a:xfrm>
            <a:off x="1451579" y="329307"/>
            <a:ext cx="5626774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40"/>
          <p:cNvSpPr txBox="1">
            <a:spLocks noGrp="1"/>
          </p:cNvSpPr>
          <p:nvPr>
            <p:ph type="sldNum" idx="12"/>
          </p:nvPr>
        </p:nvSpPr>
        <p:spPr>
          <a:xfrm>
            <a:off x="480060" y="798973"/>
            <a:ext cx="811019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41"/>
          <p:cNvSpPr txBox="1">
            <a:spLocks noGrp="1"/>
          </p:cNvSpPr>
          <p:nvPr>
            <p:ph type="dt" idx="10"/>
          </p:nvPr>
        </p:nvSpPr>
        <p:spPr>
          <a:xfrm>
            <a:off x="7242079" y="330370"/>
            <a:ext cx="3500715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41"/>
          <p:cNvSpPr txBox="1">
            <a:spLocks noGrp="1"/>
          </p:cNvSpPr>
          <p:nvPr>
            <p:ph type="ftr" idx="11"/>
          </p:nvPr>
        </p:nvSpPr>
        <p:spPr>
          <a:xfrm>
            <a:off x="1451579" y="329307"/>
            <a:ext cx="5626774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41"/>
          <p:cNvSpPr txBox="1">
            <a:spLocks noGrp="1"/>
          </p:cNvSpPr>
          <p:nvPr>
            <p:ph type="sldNum" idx="12"/>
          </p:nvPr>
        </p:nvSpPr>
        <p:spPr>
          <a:xfrm>
            <a:off x="480060" y="798973"/>
            <a:ext cx="811019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2"/>
          <p:cNvSpPr txBox="1">
            <a:spLocks noGrp="1"/>
          </p:cNvSpPr>
          <p:nvPr>
            <p:ph type="title"/>
          </p:nvPr>
        </p:nvSpPr>
        <p:spPr>
          <a:xfrm>
            <a:off x="1444671" y="798973"/>
            <a:ext cx="2961967" cy="2406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Rockwel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42"/>
          <p:cNvSpPr txBox="1">
            <a:spLocks noGrp="1"/>
          </p:cNvSpPr>
          <p:nvPr>
            <p:ph type="body" idx="1"/>
          </p:nvPr>
        </p:nvSpPr>
        <p:spPr>
          <a:xfrm>
            <a:off x="4730324" y="798974"/>
            <a:ext cx="6012470" cy="4658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42"/>
          <p:cNvSpPr txBox="1">
            <a:spLocks noGrp="1"/>
          </p:cNvSpPr>
          <p:nvPr>
            <p:ph type="body" idx="2"/>
          </p:nvPr>
        </p:nvSpPr>
        <p:spPr>
          <a:xfrm>
            <a:off x="1444671" y="3205491"/>
            <a:ext cx="2961967" cy="2248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2" name="Google Shape;72;p42"/>
          <p:cNvSpPr txBox="1">
            <a:spLocks noGrp="1"/>
          </p:cNvSpPr>
          <p:nvPr>
            <p:ph type="dt" idx="10"/>
          </p:nvPr>
        </p:nvSpPr>
        <p:spPr>
          <a:xfrm>
            <a:off x="7242079" y="330370"/>
            <a:ext cx="3500715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42"/>
          <p:cNvSpPr txBox="1">
            <a:spLocks noGrp="1"/>
          </p:cNvSpPr>
          <p:nvPr>
            <p:ph type="ftr" idx="11"/>
          </p:nvPr>
        </p:nvSpPr>
        <p:spPr>
          <a:xfrm>
            <a:off x="1451579" y="329307"/>
            <a:ext cx="5626774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42"/>
          <p:cNvSpPr txBox="1">
            <a:spLocks noGrp="1"/>
          </p:cNvSpPr>
          <p:nvPr>
            <p:ph type="sldNum" idx="12"/>
          </p:nvPr>
        </p:nvSpPr>
        <p:spPr>
          <a:xfrm>
            <a:off x="480060" y="798973"/>
            <a:ext cx="811019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Google Shape;76;p43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77" name="Google Shape;77;p43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blipFill rotWithShape="1">
              <a:blip r:embed="rId2">
                <a:alphaModFix amt="30000"/>
              </a:blip>
              <a:tile tx="0" ty="0" sx="100000" sy="100000" flip="none" algn="ctr"/>
            </a:blipFill>
            <a:ln>
              <a:noFill/>
            </a:ln>
            <a:effectLst>
              <a:outerShdw blurRad="127000" dist="228600" dir="4740000" sx="98000" sy="98000" algn="tl" rotWithShape="0">
                <a:srgbClr val="000000">
                  <a:alpha val="33725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43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38100" cap="flat" cmpd="sng">
              <a:solidFill>
                <a:srgbClr val="3E3E3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" name="Google Shape;79;p43"/>
          <p:cNvSpPr txBox="1">
            <a:spLocks noGrp="1"/>
          </p:cNvSpPr>
          <p:nvPr>
            <p:ph type="title"/>
          </p:nvPr>
        </p:nvSpPr>
        <p:spPr>
          <a:xfrm>
            <a:off x="1451206" y="1129512"/>
            <a:ext cx="5532328" cy="19222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Rockwel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43"/>
          <p:cNvSpPr>
            <a:spLocks noGrp="1"/>
          </p:cNvSpPr>
          <p:nvPr>
            <p:ph type="pic" idx="2"/>
          </p:nvPr>
        </p:nvSpPr>
        <p:spPr>
          <a:xfrm>
            <a:off x="8124389" y="1122542"/>
            <a:ext cx="2791171" cy="3866327"/>
          </a:xfrm>
          <a:prstGeom prst="rect">
            <a:avLst/>
          </a:prstGeom>
          <a:solidFill>
            <a:srgbClr val="7F7F7F">
              <a:alpha val="80000"/>
            </a:srgbClr>
          </a:solidFill>
          <a:ln>
            <a:noFill/>
          </a:ln>
        </p:spPr>
      </p:sp>
      <p:sp>
        <p:nvSpPr>
          <p:cNvPr id="81" name="Google Shape;81;p43"/>
          <p:cNvSpPr txBox="1">
            <a:spLocks noGrp="1"/>
          </p:cNvSpPr>
          <p:nvPr>
            <p:ph type="body" idx="1"/>
          </p:nvPr>
        </p:nvSpPr>
        <p:spPr>
          <a:xfrm>
            <a:off x="1450329" y="3059600"/>
            <a:ext cx="5524404" cy="2090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2" name="Google Shape;82;p43"/>
          <p:cNvSpPr txBox="1">
            <a:spLocks noGrp="1"/>
          </p:cNvSpPr>
          <p:nvPr>
            <p:ph type="dt" idx="10"/>
          </p:nvPr>
        </p:nvSpPr>
        <p:spPr>
          <a:xfrm>
            <a:off x="1447382" y="5469856"/>
            <a:ext cx="5527351" cy="320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43"/>
          <p:cNvSpPr txBox="1">
            <a:spLocks noGrp="1"/>
          </p:cNvSpPr>
          <p:nvPr>
            <p:ph type="ftr" idx="11"/>
          </p:nvPr>
        </p:nvSpPr>
        <p:spPr>
          <a:xfrm>
            <a:off x="1447382" y="318640"/>
            <a:ext cx="5541004" cy="32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43"/>
          <p:cNvSpPr txBox="1">
            <a:spLocks noGrp="1"/>
          </p:cNvSpPr>
          <p:nvPr>
            <p:ph type="sldNum" idx="12"/>
          </p:nvPr>
        </p:nvSpPr>
        <p:spPr>
          <a:xfrm>
            <a:off x="480060" y="798973"/>
            <a:ext cx="811019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4B4B4B"/>
            </a:gs>
            <a:gs pos="100000">
              <a:schemeClr val="dk1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3"/>
          <p:cNvSpPr txBox="1">
            <a:spLocks noGrp="1"/>
          </p:cNvSpPr>
          <p:nvPr>
            <p:ph type="title"/>
          </p:nvPr>
        </p:nvSpPr>
        <p:spPr>
          <a:xfrm>
            <a:off x="1451579" y="804519"/>
            <a:ext cx="9291215" cy="1049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Rockwell"/>
              <a:buNone/>
              <a:defRPr sz="3200" b="0" i="0" u="none" strike="noStrike" cap="none">
                <a:solidFill>
                  <a:schemeClr val="accent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33"/>
          <p:cNvSpPr txBox="1">
            <a:spLocks noGrp="1"/>
          </p:cNvSpPr>
          <p:nvPr>
            <p:ph type="body" idx="1"/>
          </p:nvPr>
        </p:nvSpPr>
        <p:spPr>
          <a:xfrm>
            <a:off x="1451579" y="2015732"/>
            <a:ext cx="9291215" cy="3450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5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914400" marR="0" lvl="1" indent="-3429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1371600" marR="0" lvl="2" indent="-3302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1828800" marR="0" lvl="3" indent="-3175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2286000" marR="0" lvl="4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2743200" marR="0" lvl="5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3200400" marR="0" lvl="6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3657600" marR="0" lvl="7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4114800" marR="0" lvl="8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endParaRPr/>
          </a:p>
        </p:txBody>
      </p:sp>
      <p:sp>
        <p:nvSpPr>
          <p:cNvPr id="12" name="Google Shape;12;p33"/>
          <p:cNvSpPr txBox="1">
            <a:spLocks noGrp="1"/>
          </p:cNvSpPr>
          <p:nvPr>
            <p:ph type="dt" idx="10"/>
          </p:nvPr>
        </p:nvSpPr>
        <p:spPr>
          <a:xfrm>
            <a:off x="7242079" y="330370"/>
            <a:ext cx="3500715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endParaRPr/>
          </a:p>
        </p:txBody>
      </p:sp>
      <p:sp>
        <p:nvSpPr>
          <p:cNvPr id="13" name="Google Shape;13;p33"/>
          <p:cNvSpPr txBox="1">
            <a:spLocks noGrp="1"/>
          </p:cNvSpPr>
          <p:nvPr>
            <p:ph type="ftr" idx="11"/>
          </p:nvPr>
        </p:nvSpPr>
        <p:spPr>
          <a:xfrm>
            <a:off x="1451579" y="329307"/>
            <a:ext cx="5626774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endParaRPr/>
          </a:p>
        </p:txBody>
      </p:sp>
      <p:sp>
        <p:nvSpPr>
          <p:cNvPr id="14" name="Google Shape;14;p33"/>
          <p:cNvSpPr txBox="1">
            <a:spLocks noGrp="1"/>
          </p:cNvSpPr>
          <p:nvPr>
            <p:ph type="sldNum" idx="12"/>
          </p:nvPr>
        </p:nvSpPr>
        <p:spPr>
          <a:xfrm>
            <a:off x="480060" y="798973"/>
            <a:ext cx="811019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2800" b="0" i="0" u="none" strike="noStrike" cap="none">
                <a:solidFill>
                  <a:schemeClr val="accent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0" marR="0" lvl="1" indent="0" algn="r" rtl="0">
              <a:spcBef>
                <a:spcPts val="0"/>
              </a:spcBef>
              <a:buNone/>
              <a:defRPr sz="2800" b="0" i="0" u="none" strike="noStrike" cap="none">
                <a:solidFill>
                  <a:schemeClr val="accen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0" marR="0" lvl="2" indent="0" algn="r" rtl="0">
              <a:spcBef>
                <a:spcPts val="0"/>
              </a:spcBef>
              <a:buNone/>
              <a:defRPr sz="2800" b="0" i="0" u="none" strike="noStrike" cap="none">
                <a:solidFill>
                  <a:schemeClr val="accen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0" marR="0" lvl="3" indent="0" algn="r" rtl="0">
              <a:spcBef>
                <a:spcPts val="0"/>
              </a:spcBef>
              <a:buNone/>
              <a:defRPr sz="2800" b="0" i="0" u="none" strike="noStrike" cap="none">
                <a:solidFill>
                  <a:schemeClr val="accen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0" marR="0" lvl="4" indent="0" algn="r" rtl="0">
              <a:spcBef>
                <a:spcPts val="0"/>
              </a:spcBef>
              <a:buNone/>
              <a:defRPr sz="2800" b="0" i="0" u="none" strike="noStrike" cap="none">
                <a:solidFill>
                  <a:schemeClr val="accen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0" marR="0" lvl="5" indent="0" algn="r" rtl="0">
              <a:spcBef>
                <a:spcPts val="0"/>
              </a:spcBef>
              <a:buNone/>
              <a:defRPr sz="2800" b="0" i="0" u="none" strike="noStrike" cap="none">
                <a:solidFill>
                  <a:schemeClr val="accen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0" marR="0" lvl="6" indent="0" algn="r" rtl="0">
              <a:spcBef>
                <a:spcPts val="0"/>
              </a:spcBef>
              <a:buNone/>
              <a:defRPr sz="2800" b="0" i="0" u="none" strike="noStrike" cap="none">
                <a:solidFill>
                  <a:schemeClr val="accen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0" marR="0" lvl="7" indent="0" algn="r" rtl="0">
              <a:spcBef>
                <a:spcPts val="0"/>
              </a:spcBef>
              <a:buNone/>
              <a:defRPr sz="2800" b="0" i="0" u="none" strike="noStrike" cap="none">
                <a:solidFill>
                  <a:schemeClr val="accen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0" marR="0" lvl="8" indent="0" algn="r" rtl="0">
              <a:spcBef>
                <a:spcPts val="0"/>
              </a:spcBef>
              <a:buNone/>
              <a:defRPr sz="2800" b="0" i="0" u="none" strike="noStrike" cap="none">
                <a:solidFill>
                  <a:schemeClr val="accen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" name="Google Shape;15;p33"/>
          <p:cNvSpPr/>
          <p:nvPr/>
        </p:nvSpPr>
        <p:spPr>
          <a:xfrm>
            <a:off x="0" y="3622291"/>
            <a:ext cx="12192000" cy="2505984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>
                  <a:alpha val="80000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" name="Google Shape;16;p33"/>
          <p:cNvPicPr preferRelativeResize="0"/>
          <p:nvPr/>
        </p:nvPicPr>
        <p:blipFill rotWithShape="1">
          <a:blip r:embed="rId13">
            <a:alphaModFix/>
          </a:blip>
          <a:srcRect t="1538" b="-1538"/>
          <a:stretch/>
        </p:blipFill>
        <p:spPr>
          <a:xfrm>
            <a:off x="0" y="6129338"/>
            <a:ext cx="12192000" cy="7429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" name="Google Shape;17;p33"/>
          <p:cNvCxnSpPr/>
          <p:nvPr/>
        </p:nvCxnSpPr>
        <p:spPr>
          <a:xfrm>
            <a:off x="0" y="6138142"/>
            <a:ext cx="12192000" cy="0"/>
          </a:xfrm>
          <a:prstGeom prst="straightConnector1">
            <a:avLst/>
          </a:prstGeom>
          <a:noFill/>
          <a:ln w="12700" cap="flat" cmpd="sng">
            <a:solidFill>
              <a:srgbClr val="000001">
                <a:alpha val="20000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oi.org/10.1016/j.forpol.2022.102735" TargetMode="External"/><Relationship Id="rId4" Type="http://schemas.openxmlformats.org/officeDocument/2006/relationships/image" Target="../media/image25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"/>
          <p:cNvSpPr txBox="1">
            <a:spLocks noGrp="1"/>
          </p:cNvSpPr>
          <p:nvPr>
            <p:ph type="ctrTitle"/>
          </p:nvPr>
        </p:nvSpPr>
        <p:spPr>
          <a:xfrm>
            <a:off x="819150" y="-560291"/>
            <a:ext cx="9848850" cy="3422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Rockwell"/>
              <a:buNone/>
            </a:pPr>
            <a:r>
              <a:rPr lang="en-US" sz="5400" dirty="0"/>
              <a:t>RPA Modeling Efforts: Piecing Together the Bioeconomy</a:t>
            </a:r>
            <a:endParaRPr dirty="0"/>
          </a:p>
        </p:txBody>
      </p:sp>
      <p:sp>
        <p:nvSpPr>
          <p:cNvPr id="102" name="Google Shape;102;p1"/>
          <p:cNvSpPr/>
          <p:nvPr/>
        </p:nvSpPr>
        <p:spPr>
          <a:xfrm>
            <a:off x="277931" y="3621171"/>
            <a:ext cx="9970231" cy="2123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0" i="0" u="none" strike="noStrike" cap="none" dirty="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JESSE D. HENDERSON</a:t>
            </a:r>
            <a:br>
              <a:rPr lang="en-US" sz="3600" b="0" i="0" u="none" strike="noStrike" cap="none" dirty="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</a:br>
            <a:r>
              <a:rPr lang="en-US" sz="3200" b="0" i="0" u="none" strike="noStrike" cap="none" dirty="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USDA Forest Service</a:t>
            </a:r>
            <a:br>
              <a:rPr lang="en-US" sz="3200" b="0" i="0" u="none" strike="noStrike" cap="none" dirty="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</a:br>
            <a:r>
              <a:rPr lang="en-US" sz="3200" b="0" i="0" u="none" strike="noStrike" cap="none" dirty="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Research Economist and Project Leader</a:t>
            </a:r>
            <a:br>
              <a:rPr lang="en-US" sz="3200" b="0" i="0" u="none" strike="noStrike" cap="none" dirty="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</a:br>
            <a:r>
              <a:rPr lang="en-US" sz="3200" b="0" i="0" u="none" strike="noStrike" cap="none" dirty="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Forest Economics and Policy Unit</a:t>
            </a:r>
            <a:endParaRPr dirty="0"/>
          </a:p>
        </p:txBody>
      </p:sp>
      <p:grpSp>
        <p:nvGrpSpPr>
          <p:cNvPr id="103" name="Google Shape;103;p1"/>
          <p:cNvGrpSpPr/>
          <p:nvPr/>
        </p:nvGrpSpPr>
        <p:grpSpPr>
          <a:xfrm>
            <a:off x="7837242" y="3549039"/>
            <a:ext cx="2518920" cy="2266920"/>
            <a:chOff x="7837242" y="3549039"/>
            <a:chExt cx="2518920" cy="2266920"/>
          </a:xfrm>
        </p:grpSpPr>
        <p:pic>
          <p:nvPicPr>
            <p:cNvPr id="104" name="Google Shape;104;p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837242" y="3549039"/>
              <a:ext cx="186480" cy="22669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5" name="Google Shape;105;p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951722" y="5243559"/>
              <a:ext cx="2404440" cy="5461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6" name="Google Shape;106;p1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220282" y="3616359"/>
              <a:ext cx="2027880" cy="20728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7" name="Google Shape;107;p1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7891242" y="4447599"/>
              <a:ext cx="128880" cy="4348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8" name="Google Shape;108;p1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7971522" y="4436799"/>
              <a:ext cx="192240" cy="4388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9" name="Google Shape;109;p1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8220282" y="4443279"/>
              <a:ext cx="90360" cy="43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0" name="Google Shape;110;p1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8375082" y="4443279"/>
              <a:ext cx="110520" cy="43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1" name="Google Shape;111;p1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8630682" y="4443279"/>
              <a:ext cx="103680" cy="43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2" name="Google Shape;112;p1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8785482" y="4456959"/>
              <a:ext cx="96840" cy="432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3" name="Google Shape;113;p1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8899242" y="4463799"/>
              <a:ext cx="79200" cy="5252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4" name="Google Shape;114;p1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8892762" y="4665039"/>
              <a:ext cx="72000" cy="4849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5" name="Google Shape;115;p1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>
              <a:off x="8886282" y="4846839"/>
              <a:ext cx="72000" cy="5119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6" name="Google Shape;116;p1"/>
            <p:cNvPicPr preferRelativeResize="0"/>
            <p:nvPr/>
          </p:nvPicPr>
          <p:blipFill rotWithShape="1">
            <a:blip r:embed="rId15">
              <a:alphaModFix/>
            </a:blip>
            <a:srcRect/>
            <a:stretch/>
          </p:blipFill>
          <p:spPr>
            <a:xfrm>
              <a:off x="8886282" y="5008119"/>
              <a:ext cx="72000" cy="5050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7" name="Google Shape;117;p1"/>
            <p:cNvPicPr preferRelativeResize="0"/>
            <p:nvPr/>
          </p:nvPicPr>
          <p:blipFill rotWithShape="1">
            <a:blip r:embed="rId16">
              <a:alphaModFix/>
            </a:blip>
            <a:srcRect/>
            <a:stretch/>
          </p:blipFill>
          <p:spPr>
            <a:xfrm>
              <a:off x="8899602" y="5203239"/>
              <a:ext cx="92160" cy="572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8" name="Google Shape;118;p1"/>
            <p:cNvPicPr preferRelativeResize="0"/>
            <p:nvPr/>
          </p:nvPicPr>
          <p:blipFill rotWithShape="1">
            <a:blip r:embed="rId17">
              <a:alphaModFix/>
            </a:blip>
            <a:srcRect/>
            <a:stretch/>
          </p:blipFill>
          <p:spPr>
            <a:xfrm>
              <a:off x="8018756" y="3940359"/>
              <a:ext cx="1390320" cy="17686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9" name="Google Shape;119;p1"/>
            <p:cNvPicPr preferRelativeResize="0"/>
            <p:nvPr/>
          </p:nvPicPr>
          <p:blipFill rotWithShape="1">
            <a:blip r:embed="rId18">
              <a:alphaModFix/>
            </a:blip>
            <a:srcRect/>
            <a:stretch/>
          </p:blipFill>
          <p:spPr>
            <a:xfrm>
              <a:off x="9323036" y="3696279"/>
              <a:ext cx="212040" cy="70812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6" descr="Details are in the caption following the image"/>
          <p:cNvSpPr/>
          <p:nvPr/>
        </p:nvSpPr>
        <p:spPr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id="304" name="Google Shape;304;p16" descr="Diagram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5680" y="1490133"/>
            <a:ext cx="5137257" cy="3666429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p16"/>
          <p:cNvSpPr txBox="1"/>
          <p:nvPr/>
        </p:nvSpPr>
        <p:spPr>
          <a:xfrm>
            <a:off x="1527779" y="0"/>
            <a:ext cx="9291215" cy="1049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Rockwell"/>
              <a:buNone/>
            </a:pPr>
            <a:r>
              <a:rPr lang="en-US" sz="3200" b="0" i="0" cap="none" dirty="0">
                <a:solidFill>
                  <a:schemeClr val="accent1"/>
                </a:solidFill>
                <a:latin typeface="Rockwell"/>
                <a:ea typeface="Rockwell"/>
                <a:cs typeface="Rockwell"/>
                <a:sym typeface="Rockwell"/>
              </a:rPr>
              <a:t>FOROM: HURRICANES AND TIMBER MARKETS</a:t>
            </a:r>
            <a:endParaRPr sz="3200" b="0" i="0" cap="none" dirty="0">
              <a:solidFill>
                <a:schemeClr val="accen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903EF71-5C9D-DF27-66FC-50CAEF505B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1132" y="1008162"/>
            <a:ext cx="6207270" cy="22684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0E3A272-6453-032A-F8D4-33E01C0C7C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1132" y="3464640"/>
            <a:ext cx="6316133" cy="238519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C9C593-B4D2-713D-3805-73A5FE33FD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3200" y="1148321"/>
            <a:ext cx="4415070" cy="5202444"/>
          </a:xfrm>
        </p:spPr>
        <p:txBody>
          <a:bodyPr>
            <a:normAutofit/>
          </a:bodyPr>
          <a:lstStyle/>
          <a:p>
            <a:r>
              <a:rPr lang="en-US" sz="2400" dirty="0"/>
              <a:t>With repeated wind events, prices are held down, with no elevated prices following disturbance in expectation.</a:t>
            </a:r>
          </a:p>
          <a:p>
            <a:r>
              <a:rPr lang="en-US" sz="2400" dirty="0"/>
              <a:t>Shifting the distribution of damage reduces prices further.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7CE1350-04BA-A57E-913A-CFE53BA70B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8407" y="86610"/>
            <a:ext cx="5550393" cy="32708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B0DA2F3-FF3E-F5BE-93CF-ECBA5F5F5E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8407" y="3500555"/>
            <a:ext cx="5550393" cy="3236459"/>
          </a:xfrm>
          <a:prstGeom prst="rect">
            <a:avLst/>
          </a:prstGeom>
        </p:spPr>
      </p:pic>
      <p:sp>
        <p:nvSpPr>
          <p:cNvPr id="11" name="Google Shape;308;p16">
            <a:extLst>
              <a:ext uri="{FF2B5EF4-FFF2-40B4-BE49-F238E27FC236}">
                <a16:creationId xmlns:a16="http://schemas.microsoft.com/office/drawing/2014/main" id="{0DD2281E-644A-858B-C0A7-69E72D67496D}"/>
              </a:ext>
            </a:extLst>
          </p:cNvPr>
          <p:cNvSpPr txBox="1"/>
          <p:nvPr/>
        </p:nvSpPr>
        <p:spPr>
          <a:xfrm rot="-5400000">
            <a:off x="4239603" y="1162495"/>
            <a:ext cx="2789505" cy="1600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Estimated change in roundwood prices by US region under current damage rates, percent, 2025–2050. Note: dashed lines represent 95% confidence interval based on Monte Carlo simulations.</a:t>
            </a:r>
            <a:endParaRPr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3" name="Google Shape;308;p16">
            <a:extLst>
              <a:ext uri="{FF2B5EF4-FFF2-40B4-BE49-F238E27FC236}">
                <a16:creationId xmlns:a16="http://schemas.microsoft.com/office/drawing/2014/main" id="{B5F7FDEE-2500-7015-D984-9B9FB8834AAB}"/>
              </a:ext>
            </a:extLst>
          </p:cNvPr>
          <p:cNvSpPr txBox="1"/>
          <p:nvPr/>
        </p:nvSpPr>
        <p:spPr>
          <a:xfrm rot="-5400000">
            <a:off x="4078400" y="4364033"/>
            <a:ext cx="3111912" cy="1384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Estimated change in roundwood prices by US region under increasing damage rates, percent, 2025–2050. Note: dashed lines represent 95% confidence interval based on Monte Carlo simulations.</a:t>
            </a:r>
            <a:endParaRPr sz="16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1725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1ADF8F-D904-1B3E-CBE5-0B009475A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2246" y="85131"/>
            <a:ext cx="9291215" cy="1049235"/>
          </a:xfrm>
        </p:spPr>
        <p:txBody>
          <a:bodyPr/>
          <a:lstStyle/>
          <a:p>
            <a:r>
              <a:rPr lang="en-US" dirty="0"/>
              <a:t>Additional Developments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0F2ACC-E485-814E-F094-F40EADFF90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629" y="1134366"/>
            <a:ext cx="7151772" cy="2513204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FB3CEE12-8A4C-1A75-613A-936E46C02AEA}"/>
              </a:ext>
            </a:extLst>
          </p:cNvPr>
          <p:cNvSpPr/>
          <p:nvPr/>
        </p:nvSpPr>
        <p:spPr>
          <a:xfrm>
            <a:off x="7620000" y="1805564"/>
            <a:ext cx="1049867" cy="104923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343564E-6EA2-2FFD-E8AF-46291728A6DD}"/>
              </a:ext>
            </a:extLst>
          </p:cNvPr>
          <p:cNvSpPr/>
          <p:nvPr/>
        </p:nvSpPr>
        <p:spPr>
          <a:xfrm>
            <a:off x="8822267" y="1381785"/>
            <a:ext cx="2760133" cy="198164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Module now embedded in FOROM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47EDCA-6639-38AC-2246-D955A2086A37}"/>
              </a:ext>
            </a:extLst>
          </p:cNvPr>
          <p:cNvSpPr txBox="1"/>
          <p:nvPr/>
        </p:nvSpPr>
        <p:spPr>
          <a:xfrm>
            <a:off x="239628" y="4140200"/>
            <a:ext cx="7151772" cy="132343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2000" dirty="0"/>
              <a:t>Johnston, C., Guo, J., Prestemon, J. (2026). Revisiting U.S. Softwood Lumber Demand Projections: The Central Role of Residential Construction in Forest Sector Outlooks.</a:t>
            </a:r>
            <a:br>
              <a:rPr lang="en-US" sz="2000" dirty="0"/>
            </a:br>
            <a:r>
              <a:rPr lang="en-US" sz="2000" i="1" dirty="0"/>
              <a:t>Accepted </a:t>
            </a:r>
            <a:r>
              <a:rPr lang="en-US" sz="2000" dirty="0"/>
              <a:t>in Forest Policy and Economics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66024E58-508B-C61A-5B03-A4F2D1083649}"/>
              </a:ext>
            </a:extLst>
          </p:cNvPr>
          <p:cNvSpPr/>
          <p:nvPr/>
        </p:nvSpPr>
        <p:spPr>
          <a:xfrm>
            <a:off x="7620000" y="4071349"/>
            <a:ext cx="1049867" cy="104923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9C8C0D-86F9-E3E3-AABA-BCCB58F667BA}"/>
              </a:ext>
            </a:extLst>
          </p:cNvPr>
          <p:cNvSpPr/>
          <p:nvPr/>
        </p:nvSpPr>
        <p:spPr>
          <a:xfrm>
            <a:off x="8822267" y="3647570"/>
            <a:ext cx="2760133" cy="198164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Lumber demand elasticities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w.r.t.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price, GDP, and housing starts</a:t>
            </a:r>
          </a:p>
        </p:txBody>
      </p:sp>
    </p:spTree>
    <p:extLst>
      <p:ext uri="{BB962C8B-B14F-4D97-AF65-F5344CB8AC3E}">
        <p14:creationId xmlns:p14="http://schemas.microsoft.com/office/powerpoint/2010/main" val="23668882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57EE3-665B-A141-E852-A5B2777E9E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0" y="342420"/>
            <a:ext cx="4900794" cy="1049235"/>
          </a:xfrm>
        </p:spPr>
        <p:txBody>
          <a:bodyPr/>
          <a:lstStyle/>
          <a:p>
            <a:r>
              <a:rPr lang="en-US" dirty="0"/>
              <a:t>FOROM: NFS Harvests, </a:t>
            </a:r>
            <a:br>
              <a:rPr lang="en-US" dirty="0"/>
            </a:br>
            <a:r>
              <a:rPr lang="en-US" dirty="0"/>
              <a:t>Tariffs, &amp; Duties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B93590-53F6-A875-9893-8D2EDE18E1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9379" y="1770199"/>
            <a:ext cx="5736621" cy="4139534"/>
          </a:xfrm>
        </p:spPr>
        <p:txBody>
          <a:bodyPr>
            <a:normAutofit/>
          </a:bodyPr>
          <a:lstStyle/>
          <a:p>
            <a:r>
              <a:rPr lang="en-US" sz="2400" dirty="0"/>
              <a:t>GTR evaluating impacts of NFS harvest increases, duties on Canadian softwood lumber and tariffs on all countries (except Canada, Mexico).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7C60E4-D2A0-2B14-3BD5-6E6A30CC25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2333" y="133542"/>
            <a:ext cx="5576928" cy="659091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DD72DBE-28B0-799F-4A68-E28624A70E32}"/>
              </a:ext>
            </a:extLst>
          </p:cNvPr>
          <p:cNvSpPr txBox="1"/>
          <p:nvPr/>
        </p:nvSpPr>
        <p:spPr>
          <a:xfrm>
            <a:off x="2370667" y="4834467"/>
            <a:ext cx="30043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</a:rPr>
              <a:t>Softwood Lumber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1ED19687-52F4-F72F-5B51-87D5574DCEC4}"/>
              </a:ext>
            </a:extLst>
          </p:cNvPr>
          <p:cNvSpPr/>
          <p:nvPr/>
        </p:nvSpPr>
        <p:spPr>
          <a:xfrm>
            <a:off x="5596467" y="4834467"/>
            <a:ext cx="618066" cy="52322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7980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B7912-0106-1656-021A-8AF7A3FE2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0392" y="457385"/>
            <a:ext cx="9291215" cy="1049235"/>
          </a:xfrm>
        </p:spPr>
        <p:txBody>
          <a:bodyPr>
            <a:normAutofit/>
          </a:bodyPr>
          <a:lstStyle/>
          <a:p>
            <a:r>
              <a:rPr lang="en-US" sz="4000" dirty="0"/>
              <a:t>Outputs coming soon.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32542F-37F6-7870-4BDC-06EC23DB29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49979" y="1703693"/>
            <a:ext cx="9291215" cy="3450613"/>
          </a:xfrm>
        </p:spPr>
        <p:txBody>
          <a:bodyPr>
            <a:normAutofit/>
          </a:bodyPr>
          <a:lstStyle/>
          <a:p>
            <a:r>
              <a:rPr lang="en-US" sz="3200" dirty="0"/>
              <a:t>Submitting: Guo, J. et al. Paper that integrates the MC2* model in FOROM.</a:t>
            </a:r>
          </a:p>
          <a:p>
            <a:r>
              <a:rPr lang="en-US" sz="3200" dirty="0"/>
              <a:t>Henderson, J. D. et al. 2026. General Technical Report on NFS harvests, tariffs, duty … (under review)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EBC051-5E70-2754-0700-51EF23994817}"/>
              </a:ext>
            </a:extLst>
          </p:cNvPr>
          <p:cNvSpPr txBox="1"/>
          <p:nvPr/>
        </p:nvSpPr>
        <p:spPr>
          <a:xfrm>
            <a:off x="5410443" y="5246210"/>
            <a:ext cx="66545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bg1">
                    <a:lumMod val="95000"/>
                  </a:schemeClr>
                </a:solidFill>
              </a:rPr>
              <a:t>*process-based, gridded vegetation model developed by the USDA Forest Service Pacific Northwest Research Station (John Kim)</a:t>
            </a:r>
          </a:p>
        </p:txBody>
      </p:sp>
    </p:spTree>
    <p:extLst>
      <p:ext uri="{BB962C8B-B14F-4D97-AF65-F5344CB8AC3E}">
        <p14:creationId xmlns:p14="http://schemas.microsoft.com/office/powerpoint/2010/main" val="41570187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ACD1C0-C47A-746C-607C-4F460C84B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0392" y="186453"/>
            <a:ext cx="9291215" cy="1049235"/>
          </a:xfrm>
        </p:spPr>
        <p:txBody>
          <a:bodyPr>
            <a:normAutofit/>
          </a:bodyPr>
          <a:lstStyle/>
          <a:p>
            <a:r>
              <a:rPr lang="en-US" sz="4400" dirty="0"/>
              <a:t>Other Pieces and Models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22B3CE-1C85-DD1D-DD97-8BAD3BF639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9533" y="1235687"/>
            <a:ext cx="11192932" cy="4716379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Adam Daigneault: Harvest probability models &gt; Forest Dynamics Model &gt; RPA/FOROM</a:t>
            </a:r>
          </a:p>
          <a:p>
            <a:r>
              <a:rPr lang="en-US" sz="2200" dirty="0"/>
              <a:t>Jinggang Guo, Jeff Prestemon: Economics of Biomass Removals (EBR) model.</a:t>
            </a:r>
          </a:p>
          <a:p>
            <a:pPr lvl="2"/>
            <a:r>
              <a:rPr lang="en-US" sz="1800" dirty="0"/>
              <a:t>Guo, Prestemon, Henderson. (2026) Wood Pellet Market Restructuring under the European Union Deforestation Regulation: A Dynamic Spatial Equilibrium Analysis. </a:t>
            </a:r>
            <a:r>
              <a:rPr lang="en-US" sz="1800" i="1" dirty="0"/>
              <a:t>Accepted </a:t>
            </a:r>
            <a:r>
              <a:rPr lang="en-US" sz="1800" dirty="0"/>
              <a:t>at Biomass and Bioenergy.</a:t>
            </a:r>
          </a:p>
          <a:p>
            <a:r>
              <a:rPr lang="en-US" sz="2200" dirty="0"/>
              <a:t>Bruno Kanieski da Silva: Agent-Based Forest Sector models:</a:t>
            </a:r>
          </a:p>
          <a:p>
            <a:pPr lvl="2"/>
            <a:r>
              <a:rPr lang="en-US" sz="1800" dirty="0"/>
              <a:t>Kanieski, Henderson, et al. (2026) </a:t>
            </a:r>
            <a:r>
              <a:rPr lang="en-US" dirty="0"/>
              <a:t>Evaluating Carbon Additionality under Short-Term Harvest Deferrals in U.S. Southern Plantation Forests . </a:t>
            </a:r>
            <a:r>
              <a:rPr lang="en-US" i="1" dirty="0"/>
              <a:t>Accepted </a:t>
            </a:r>
            <a:r>
              <a:rPr lang="en-US" dirty="0"/>
              <a:t> in Forest Policy and Economics.</a:t>
            </a:r>
            <a:endParaRPr lang="en-US" sz="1800" dirty="0"/>
          </a:p>
          <a:p>
            <a:r>
              <a:rPr lang="en-US" sz="2200" dirty="0"/>
              <a:t>Greg Latta: LURA and FASOM, “western SRTS”</a:t>
            </a:r>
          </a:p>
          <a:p>
            <a:r>
              <a:rPr lang="en-US" sz="2200" dirty="0"/>
              <a:t>Justin Baker, Richard Manner: “western SRTS”</a:t>
            </a:r>
          </a:p>
        </p:txBody>
      </p:sp>
    </p:spTree>
    <p:extLst>
      <p:ext uri="{BB962C8B-B14F-4D97-AF65-F5344CB8AC3E}">
        <p14:creationId xmlns:p14="http://schemas.microsoft.com/office/powerpoint/2010/main" val="11067093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32"/>
          <p:cNvSpPr txBox="1">
            <a:spLocks noGrp="1"/>
          </p:cNvSpPr>
          <p:nvPr>
            <p:ph type="title"/>
          </p:nvPr>
        </p:nvSpPr>
        <p:spPr>
          <a:xfrm>
            <a:off x="1451579" y="804519"/>
            <a:ext cx="9291215" cy="1049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Rockwell"/>
              <a:buNone/>
            </a:pPr>
            <a:r>
              <a:rPr lang="en-US"/>
              <a:t>THANKS</a:t>
            </a:r>
            <a:endParaRPr/>
          </a:p>
        </p:txBody>
      </p:sp>
      <p:sp>
        <p:nvSpPr>
          <p:cNvPr id="572" name="Google Shape;572;p32"/>
          <p:cNvSpPr txBox="1">
            <a:spLocks noGrp="1"/>
          </p:cNvSpPr>
          <p:nvPr>
            <p:ph type="body" idx="1"/>
          </p:nvPr>
        </p:nvSpPr>
        <p:spPr>
          <a:xfrm>
            <a:off x="1451579" y="2015732"/>
            <a:ext cx="9291215" cy="3450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101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162E6-8C74-DECF-77FC-5F18F3828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Historical Background: RPA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D71898-2A47-6F50-664F-1A69DE7A0D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8667" y="1718733"/>
            <a:ext cx="11599333" cy="4851399"/>
          </a:xfrm>
        </p:spPr>
        <p:txBody>
          <a:bodyPr>
            <a:normAutofit/>
          </a:bodyPr>
          <a:lstStyle/>
          <a:p>
            <a:r>
              <a:rPr lang="en-US" sz="3200" dirty="0"/>
              <a:t>RPA: Resources Planning Act (1974)</a:t>
            </a:r>
          </a:p>
          <a:p>
            <a:r>
              <a:rPr lang="en-US" sz="3200" dirty="0"/>
              <a:t>Assessments every 10 years and, typically, updates 5 years later.</a:t>
            </a:r>
          </a:p>
          <a:p>
            <a:r>
              <a:rPr lang="en-US" sz="3200" dirty="0"/>
              <a:t>First RPA Assessment 1977 (approaching 50 years)</a:t>
            </a:r>
          </a:p>
        </p:txBody>
      </p:sp>
    </p:spTree>
    <p:extLst>
      <p:ext uri="{BB962C8B-B14F-4D97-AF65-F5344CB8AC3E}">
        <p14:creationId xmlns:p14="http://schemas.microsoft.com/office/powerpoint/2010/main" val="2011342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9"/>
          <p:cNvSpPr txBox="1">
            <a:spLocks noGrp="1"/>
          </p:cNvSpPr>
          <p:nvPr>
            <p:ph type="title"/>
          </p:nvPr>
        </p:nvSpPr>
        <p:spPr>
          <a:xfrm>
            <a:off x="1450393" y="0"/>
            <a:ext cx="9291215" cy="1049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Rockwell"/>
              <a:buNone/>
            </a:pPr>
            <a:r>
              <a:rPr lang="en-US"/>
              <a:t>BIOENERGY AND LAND USE </a:t>
            </a:r>
            <a:endParaRPr/>
          </a:p>
        </p:txBody>
      </p:sp>
      <p:sp>
        <p:nvSpPr>
          <p:cNvPr id="229" name="Google Shape;229;p9"/>
          <p:cNvSpPr txBox="1">
            <a:spLocks noGrp="1"/>
          </p:cNvSpPr>
          <p:nvPr>
            <p:ph type="body" idx="1"/>
          </p:nvPr>
        </p:nvSpPr>
        <p:spPr>
          <a:xfrm>
            <a:off x="67279" y="889000"/>
            <a:ext cx="9291215" cy="52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14350" lvl="0" indent="-5143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000"/>
              <a:buFont typeface="Rockwell"/>
              <a:buAutoNum type="romanUcPeriod"/>
            </a:pPr>
            <a:r>
              <a:rPr lang="en-US">
                <a:solidFill>
                  <a:srgbClr val="A5A5A5"/>
                </a:solidFill>
              </a:rPr>
              <a:t>QUESTION</a:t>
            </a:r>
            <a:r>
              <a:rPr lang="en-US"/>
              <a:t>: How does a </a:t>
            </a:r>
            <a:r>
              <a:rPr lang="en-US" i="1"/>
              <a:t>new forest product </a:t>
            </a:r>
            <a:r>
              <a:rPr lang="en-US"/>
              <a:t>interact with existing markets and forest resources?</a:t>
            </a:r>
            <a:endParaRPr/>
          </a:p>
          <a:p>
            <a:pPr marL="514350" lvl="0" indent="-51435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Rockwell"/>
              <a:buAutoNum type="romanUcPeriod"/>
            </a:pPr>
            <a:r>
              <a:rPr lang="en-US">
                <a:solidFill>
                  <a:srgbClr val="A5A5A5"/>
                </a:solidFill>
              </a:rPr>
              <a:t>IMPORTANCE</a:t>
            </a:r>
            <a:r>
              <a:rPr lang="en-US"/>
              <a:t>: Mills want to know if new products will change their input costs. New products offer alternative value streams to landowners. The carbon balance is important for climate change implications</a:t>
            </a:r>
            <a:endParaRPr/>
          </a:p>
        </p:txBody>
      </p:sp>
      <p:sp>
        <p:nvSpPr>
          <p:cNvPr id="230" name="Google Shape;230;p9"/>
          <p:cNvSpPr txBox="1"/>
          <p:nvPr/>
        </p:nvSpPr>
        <p:spPr>
          <a:xfrm>
            <a:off x="9518650" y="889000"/>
            <a:ext cx="2451100" cy="3108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Abt, R. C., Abt, K. L., Cubbage, F. W., </a:t>
            </a:r>
            <a:r>
              <a:rPr lang="en-US" sz="700" b="1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Henderson, J. D.</a:t>
            </a:r>
            <a:r>
              <a:rPr lang="en-US" sz="70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 (2010). Effect of Policy-based Bioenergy Demand on Southern Timber Markets: A Case Study of North Carolina. </a:t>
            </a:r>
            <a:r>
              <a:rPr lang="en-US" sz="700" i="1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Biomass and Bioenergy</a:t>
            </a:r>
            <a:r>
              <a:rPr lang="en-US" sz="70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. https://doi.org/10.1016/j.biombioe.2010.05.007 </a:t>
            </a:r>
            <a:r>
              <a:rPr lang="en-US" sz="700" b="1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(Refereed) </a:t>
            </a:r>
            <a:endParaRPr sz="700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00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Galik, C. G., Abt, R. C., </a:t>
            </a:r>
            <a:r>
              <a:rPr lang="en-US" sz="700" b="1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Henderson, J. D.</a:t>
            </a:r>
            <a:r>
              <a:rPr lang="en-US" sz="70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 (2010) The Near-Term Market Implications of Forest Biomass Co-firing in the Southeastern United States. Climate Change Policy Partnership (Duke University) White Paper.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00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Galik, C. G., Abt, R. C., Latta, G., Méley, A., </a:t>
            </a:r>
            <a:r>
              <a:rPr lang="en-US" sz="700" b="1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Henderson, J. D. </a:t>
            </a:r>
            <a:r>
              <a:rPr lang="en-US" sz="70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(2016). Meeting renewable energy and land use objectives through public-private biomass supply partnerships. Applied Energy. https://doi.org/10.1016/j.apenergy.2016.03.047. </a:t>
            </a:r>
            <a:r>
              <a:rPr lang="en-US" sz="700" b="1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(Refereed)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00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Duden, A. S., Verweij, P. A., Junginger, H. M., Abt, R. C., </a:t>
            </a:r>
            <a:r>
              <a:rPr lang="en-US" sz="700" b="1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Henderson, J. D</a:t>
            </a:r>
            <a:r>
              <a:rPr lang="en-US" sz="70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., Dale, V. H., . . . van der Hilst, F. (2017). Modeling the impacts of wood pellet demand on forest dynamics in southeastern United States. Biofuels, Bioproducts and Biorefining. https://doi.org/10.1002/bbb.1803 </a:t>
            </a:r>
            <a:r>
              <a:rPr lang="en-US" sz="700" b="1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(Refereed)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00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00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pic>
        <p:nvPicPr>
          <p:cNvPr id="231" name="Google Shape;231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72294" y="3100751"/>
            <a:ext cx="3886200" cy="3007949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9"/>
          <p:cNvSpPr txBox="1"/>
          <p:nvPr/>
        </p:nvSpPr>
        <p:spPr>
          <a:xfrm>
            <a:off x="488950" y="3181350"/>
            <a:ext cx="4927600" cy="286232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Char char="•"/>
            </a:pPr>
            <a:r>
              <a:rPr lang="en-US" sz="1800" dirty="0">
                <a:solidFill>
                  <a:srgbClr val="595959"/>
                </a:solidFill>
                <a:latin typeface="Rockwell"/>
                <a:ea typeface="Rockwell"/>
                <a:cs typeface="Rockwell"/>
                <a:sym typeface="Rockwell"/>
              </a:rPr>
              <a:t>It’s a new product, so how do we model it?</a:t>
            </a:r>
            <a:endParaRPr dirty="0"/>
          </a:p>
          <a:p>
            <a:pPr marL="742950" marR="0" lvl="1" indent="-28575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Char char="•"/>
            </a:pPr>
            <a:r>
              <a:rPr lang="en-US" sz="1800" b="0" i="0" u="none" strike="noStrike" cap="none" dirty="0">
                <a:solidFill>
                  <a:srgbClr val="595959"/>
                </a:solidFill>
                <a:latin typeface="Rockwell"/>
                <a:ea typeface="Rockwell"/>
                <a:cs typeface="Rockwell"/>
                <a:sym typeface="Rockwell"/>
              </a:rPr>
              <a:t>Policy-based demand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Char char="•"/>
            </a:pPr>
            <a:r>
              <a:rPr lang="en-US" sz="1800" dirty="0">
                <a:solidFill>
                  <a:srgbClr val="595959"/>
                </a:solidFill>
                <a:latin typeface="Rockwell"/>
                <a:ea typeface="Rockwell"/>
                <a:cs typeface="Rockwell"/>
                <a:sym typeface="Rockwell"/>
              </a:rPr>
              <a:t>New modules for the Sub-regional Timber Supply model (residues); Model refinement to capture sawmill waste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Char char="•"/>
            </a:pPr>
            <a:r>
              <a:rPr lang="en-US" sz="1800" dirty="0">
                <a:solidFill>
                  <a:srgbClr val="595959"/>
                </a:solidFill>
                <a:latin typeface="Rockwell"/>
                <a:ea typeface="Rockwell"/>
                <a:cs typeface="Rockwell"/>
                <a:sym typeface="Rockwell"/>
              </a:rPr>
              <a:t>Bioenergy/pellets vs. Coal</a:t>
            </a:r>
            <a:endParaRPr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Font typeface="Arial"/>
              <a:buChar char="•"/>
            </a:pPr>
            <a:r>
              <a:rPr lang="en-US" sz="1800" dirty="0">
                <a:solidFill>
                  <a:srgbClr val="595959"/>
                </a:solidFill>
                <a:latin typeface="Rockwell"/>
                <a:ea typeface="Rockwell"/>
                <a:cs typeface="Rockwell"/>
                <a:sym typeface="Rockwell"/>
              </a:rPr>
              <a:t>On the ‘</a:t>
            </a:r>
            <a:r>
              <a:rPr lang="en-US" sz="1800" dirty="0" err="1">
                <a:solidFill>
                  <a:srgbClr val="595959"/>
                </a:solidFill>
                <a:latin typeface="Rockwell"/>
                <a:ea typeface="Rockwell"/>
                <a:cs typeface="Rockwell"/>
                <a:sym typeface="Rockwell"/>
              </a:rPr>
              <a:t>plus’</a:t>
            </a:r>
            <a:r>
              <a:rPr lang="en-US" sz="1800" dirty="0">
                <a:solidFill>
                  <a:srgbClr val="595959"/>
                </a:solidFill>
                <a:latin typeface="Rockwell"/>
                <a:ea typeface="Rockwell"/>
                <a:cs typeface="Rockwell"/>
                <a:sym typeface="Rockwell"/>
              </a:rPr>
              <a:t> side of the carbon ledger: higher prices &gt;&gt; more planting &gt;&gt; more carbon.</a:t>
            </a:r>
            <a:endParaRPr dirty="0"/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dirty="0">
              <a:solidFill>
                <a:srgbClr val="595959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233" name="Google Shape;233;p9"/>
          <p:cNvSpPr/>
          <p:nvPr/>
        </p:nvSpPr>
        <p:spPr>
          <a:xfrm rot="10800000">
            <a:off x="9414238" y="3742101"/>
            <a:ext cx="787400" cy="1033099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accent1"/>
          </a:solidFill>
          <a:ln w="15875" cap="flat" cmpd="sng">
            <a:solidFill>
              <a:srgbClr val="5D5D5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0"/>
          <p:cNvSpPr txBox="1">
            <a:spLocks noGrp="1"/>
          </p:cNvSpPr>
          <p:nvPr>
            <p:ph type="title"/>
          </p:nvPr>
        </p:nvSpPr>
        <p:spPr>
          <a:xfrm>
            <a:off x="1450393" y="0"/>
            <a:ext cx="9291215" cy="1049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Rockwell"/>
              <a:buNone/>
            </a:pPr>
            <a:r>
              <a:rPr lang="en-US"/>
              <a:t>BIOENERGY AND LAND USE </a:t>
            </a:r>
            <a:endParaRPr/>
          </a:p>
        </p:txBody>
      </p:sp>
      <p:sp>
        <p:nvSpPr>
          <p:cNvPr id="239" name="Google Shape;239;p10"/>
          <p:cNvSpPr txBox="1"/>
          <p:nvPr/>
        </p:nvSpPr>
        <p:spPr>
          <a:xfrm>
            <a:off x="5652426" y="848836"/>
            <a:ext cx="2662144" cy="1477328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Land share (y), survey unit (i), land use (k), time (t), parameters (Beta), explanatory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variables (X)</a:t>
            </a:r>
            <a:endParaRPr/>
          </a:p>
        </p:txBody>
      </p:sp>
      <p:pic>
        <p:nvPicPr>
          <p:cNvPr id="240" name="Google Shape;240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15721" y="1530350"/>
            <a:ext cx="3355503" cy="557873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10"/>
          <p:cNvSpPr/>
          <p:nvPr/>
        </p:nvSpPr>
        <p:spPr>
          <a:xfrm>
            <a:off x="5632450" y="2290959"/>
            <a:ext cx="589205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r>
              <a:rPr lang="en-US"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Selected parameter estimates for the estimated model (n = 492 for each equation).</a:t>
            </a: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42" name="Google Shape;242;p10"/>
          <p:cNvGraphicFramePr/>
          <p:nvPr/>
        </p:nvGraphicFramePr>
        <p:xfrm>
          <a:off x="5632450" y="2534929"/>
          <a:ext cx="6449675" cy="4121850"/>
        </p:xfrm>
        <a:graphic>
          <a:graphicData uri="http://schemas.openxmlformats.org/drawingml/2006/table">
            <a:tbl>
              <a:tblPr firstRow="1" bandRow="1" bandCol="1">
                <a:noFill/>
                <a:tableStyleId>{64DF4458-8117-4B58-A866-FBB424030302}</a:tableStyleId>
              </a:tblPr>
              <a:tblGrid>
                <a:gridCol w="1074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4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6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3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49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749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802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Equation</a:t>
                      </a:r>
                      <a:endParaRPr sz="10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Variable</a:t>
                      </a:r>
                      <a:endParaRPr sz="10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/>
                        <a:t>Coefficient</a:t>
                      </a:r>
                      <a:endParaRPr sz="9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Std. Error</a:t>
                      </a:r>
                      <a:endParaRPr sz="10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t-value</a:t>
                      </a:r>
                      <a:endParaRPr sz="10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/>
                        <a:t>Pr(&gt;|t|)</a:t>
                      </a:r>
                      <a:endParaRPr sz="1000" u="none" strike="noStrike" cap="none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5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chemeClr val="lt1"/>
                          </a:solidFill>
                        </a:rPr>
                        <a:t>agriculture</a:t>
                      </a:r>
                      <a:endParaRPr sz="1000" u="none" strike="noStrike" cap="none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chemeClr val="lt1"/>
                          </a:solidFill>
                        </a:rPr>
                        <a:t>ln(rent)</a:t>
                      </a:r>
                      <a:endParaRPr sz="1000" u="none" strike="noStrike" cap="none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chemeClr val="lt1"/>
                          </a:solidFill>
                        </a:rPr>
                        <a:t>-0.093</a:t>
                      </a:r>
                      <a:endParaRPr sz="1000" u="none" strike="noStrike" cap="none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chemeClr val="lt1"/>
                          </a:solidFill>
                        </a:rPr>
                        <a:t>0.073</a:t>
                      </a:r>
                      <a:endParaRPr sz="1000" u="none" strike="noStrike" cap="none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chemeClr val="lt1"/>
                          </a:solidFill>
                        </a:rPr>
                        <a:t>-1.276</a:t>
                      </a:r>
                      <a:endParaRPr sz="1000" u="none" strike="noStrike" cap="none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u="none" strike="noStrike" cap="none">
                          <a:solidFill>
                            <a:schemeClr val="lt1"/>
                          </a:solidFill>
                        </a:rPr>
                        <a:t>0.203</a:t>
                      </a:r>
                      <a:endParaRPr sz="1000" u="none" strike="noStrike" cap="none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5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dirty="0"/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chemeClr val="lt1"/>
                          </a:solidFill>
                        </a:rPr>
                        <a:t>ln(population)</a:t>
                      </a:r>
                      <a:endParaRPr sz="1000" b="1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chemeClr val="lt1"/>
                          </a:solidFill>
                        </a:rPr>
                        <a:t>-0.141</a:t>
                      </a:r>
                      <a:endParaRPr sz="1000" b="1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chemeClr val="lt1"/>
                          </a:solidFill>
                        </a:rPr>
                        <a:t>0.031</a:t>
                      </a:r>
                      <a:endParaRPr sz="1000" b="1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chemeClr val="lt1"/>
                          </a:solidFill>
                        </a:rPr>
                        <a:t>-4.476</a:t>
                      </a:r>
                      <a:endParaRPr sz="1000" b="1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chemeClr val="lt1"/>
                          </a:solidFill>
                        </a:rPr>
                        <a:t>&lt;2e-16</a:t>
                      </a:r>
                      <a:endParaRPr sz="1000" b="1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chemeClr val="lt1"/>
                          </a:solidFill>
                        </a:rPr>
                        <a:t> </a:t>
                      </a:r>
                      <a:endParaRPr sz="1000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chemeClr val="lt1"/>
                          </a:solidFill>
                        </a:rPr>
                        <a:t>ln(per capita income)</a:t>
                      </a:r>
                      <a:endParaRPr sz="1000" b="1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chemeClr val="lt1"/>
                          </a:solidFill>
                        </a:rPr>
                        <a:t>-1.044</a:t>
                      </a:r>
                      <a:endParaRPr sz="1000" b="1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chemeClr val="lt1"/>
                          </a:solidFill>
                        </a:rPr>
                        <a:t>0.188</a:t>
                      </a:r>
                      <a:endParaRPr sz="1000" b="1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chemeClr val="lt1"/>
                          </a:solidFill>
                        </a:rPr>
                        <a:t>-5.563</a:t>
                      </a:r>
                      <a:endParaRPr sz="1000" b="1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chemeClr val="lt1"/>
                          </a:solidFill>
                        </a:rPr>
                        <a:t>&lt;2e-16</a:t>
                      </a:r>
                      <a:endParaRPr sz="1000" b="1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5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chemeClr val="lt1"/>
                          </a:solidFill>
                        </a:rPr>
                        <a:t>pine plantation</a:t>
                      </a:r>
                      <a:endParaRPr sz="1000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chemeClr val="lt1"/>
                          </a:solidFill>
                        </a:rPr>
                        <a:t>ln(rent)</a:t>
                      </a:r>
                      <a:endParaRPr sz="1000" b="1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chemeClr val="lt1"/>
                          </a:solidFill>
                        </a:rPr>
                        <a:t>0.560</a:t>
                      </a:r>
                      <a:endParaRPr sz="1000" b="1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chemeClr val="lt1"/>
                          </a:solidFill>
                        </a:rPr>
                        <a:t>0.130</a:t>
                      </a:r>
                      <a:endParaRPr sz="1000" b="1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chemeClr val="lt1"/>
                          </a:solidFill>
                        </a:rPr>
                        <a:t>4.294</a:t>
                      </a:r>
                      <a:endParaRPr sz="1000" b="1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chemeClr val="lt1"/>
                          </a:solidFill>
                        </a:rPr>
                        <a:t>&lt;2e-16</a:t>
                      </a:r>
                      <a:endParaRPr sz="1000" b="1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5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chemeClr val="lt1"/>
                          </a:solidFill>
                        </a:rPr>
                        <a:t>ln(population)</a:t>
                      </a:r>
                      <a:endParaRPr sz="1000" b="1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chemeClr val="lt1"/>
                          </a:solidFill>
                        </a:rPr>
                        <a:t>-0.668</a:t>
                      </a:r>
                      <a:endParaRPr sz="1000" b="1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chemeClr val="lt1"/>
                          </a:solidFill>
                        </a:rPr>
                        <a:t>0.056</a:t>
                      </a:r>
                      <a:endParaRPr sz="1000" b="1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chemeClr val="lt1"/>
                          </a:solidFill>
                        </a:rPr>
                        <a:t>-11.928</a:t>
                      </a:r>
                      <a:endParaRPr sz="1000" b="1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chemeClr val="lt1"/>
                          </a:solidFill>
                        </a:rPr>
                        <a:t>&lt;2e-16</a:t>
                      </a:r>
                      <a:endParaRPr sz="1000" b="1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chemeClr val="lt1"/>
                          </a:solidFill>
                        </a:rPr>
                        <a:t> </a:t>
                      </a:r>
                      <a:endParaRPr sz="1000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chemeClr val="lt1"/>
                          </a:solidFill>
                        </a:rPr>
                        <a:t>ln(per capita income)</a:t>
                      </a:r>
                      <a:endParaRPr sz="1000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chemeClr val="lt1"/>
                          </a:solidFill>
                        </a:rPr>
                        <a:t>-0.204</a:t>
                      </a:r>
                      <a:endParaRPr sz="1000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chemeClr val="lt1"/>
                          </a:solidFill>
                        </a:rPr>
                        <a:t>0.334</a:t>
                      </a:r>
                      <a:endParaRPr sz="1000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chemeClr val="lt1"/>
                          </a:solidFill>
                        </a:rPr>
                        <a:t>-0.612</a:t>
                      </a:r>
                      <a:endParaRPr sz="1000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chemeClr val="lt1"/>
                          </a:solidFill>
                        </a:rPr>
                        <a:t>0.541</a:t>
                      </a:r>
                      <a:endParaRPr sz="1000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5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chemeClr val="lt1"/>
                          </a:solidFill>
                        </a:rPr>
                        <a:t>natural pine</a:t>
                      </a:r>
                      <a:endParaRPr sz="1000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chemeClr val="lt1"/>
                          </a:solidFill>
                        </a:rPr>
                        <a:t>ln(rent)</a:t>
                      </a:r>
                      <a:endParaRPr sz="1000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chemeClr val="lt1"/>
                          </a:solidFill>
                        </a:rPr>
                        <a:t>-0.098</a:t>
                      </a:r>
                      <a:endParaRPr sz="1000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chemeClr val="lt1"/>
                          </a:solidFill>
                        </a:rPr>
                        <a:t>0.086</a:t>
                      </a:r>
                      <a:endParaRPr sz="1000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chemeClr val="lt1"/>
                          </a:solidFill>
                        </a:rPr>
                        <a:t>-1.143</a:t>
                      </a:r>
                      <a:endParaRPr sz="1000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chemeClr val="lt1"/>
                          </a:solidFill>
                        </a:rPr>
                        <a:t>0.254</a:t>
                      </a:r>
                      <a:endParaRPr sz="1000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5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chemeClr val="lt1"/>
                          </a:solidFill>
                        </a:rPr>
                        <a:t>ln(population)</a:t>
                      </a:r>
                      <a:endParaRPr sz="1000" b="1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chemeClr val="lt1"/>
                          </a:solidFill>
                        </a:rPr>
                        <a:t>-0.294</a:t>
                      </a:r>
                      <a:endParaRPr sz="1000" b="1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chemeClr val="lt1"/>
                          </a:solidFill>
                        </a:rPr>
                        <a:t>0.037</a:t>
                      </a:r>
                      <a:endParaRPr sz="1000" b="1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chemeClr val="lt1"/>
                          </a:solidFill>
                        </a:rPr>
                        <a:t>-7.985</a:t>
                      </a:r>
                      <a:endParaRPr sz="1000" b="1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chemeClr val="lt1"/>
                          </a:solidFill>
                        </a:rPr>
                        <a:t>&lt;2e-16</a:t>
                      </a:r>
                      <a:endParaRPr sz="1000" b="1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chemeClr val="lt1"/>
                          </a:solidFill>
                        </a:rPr>
                        <a:t> </a:t>
                      </a:r>
                      <a:endParaRPr sz="1000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chemeClr val="lt1"/>
                          </a:solidFill>
                        </a:rPr>
                        <a:t>ln(per capita income)</a:t>
                      </a:r>
                      <a:endParaRPr sz="1000" b="1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chemeClr val="lt1"/>
                          </a:solidFill>
                        </a:rPr>
                        <a:t>-0.882</a:t>
                      </a:r>
                      <a:endParaRPr sz="1000" b="1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chemeClr val="lt1"/>
                          </a:solidFill>
                        </a:rPr>
                        <a:t>0.220</a:t>
                      </a:r>
                      <a:endParaRPr sz="1000" b="1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chemeClr val="lt1"/>
                          </a:solidFill>
                        </a:rPr>
                        <a:t>-4.007</a:t>
                      </a:r>
                      <a:endParaRPr sz="1000" b="1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chemeClr val="lt1"/>
                          </a:solidFill>
                        </a:rPr>
                        <a:t>&lt;2e-16</a:t>
                      </a:r>
                      <a:endParaRPr sz="1000" b="1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5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chemeClr val="lt1"/>
                          </a:solidFill>
                        </a:rPr>
                        <a:t>mixed oak pine</a:t>
                      </a:r>
                      <a:endParaRPr sz="1000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chemeClr val="lt1"/>
                          </a:solidFill>
                        </a:rPr>
                        <a:t>ln(rent)</a:t>
                      </a:r>
                      <a:endParaRPr sz="1000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chemeClr val="lt1"/>
                          </a:solidFill>
                        </a:rPr>
                        <a:t>-0.041</a:t>
                      </a:r>
                      <a:endParaRPr sz="1000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chemeClr val="lt1"/>
                          </a:solidFill>
                        </a:rPr>
                        <a:t>0.069</a:t>
                      </a:r>
                      <a:endParaRPr sz="1000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chemeClr val="lt1"/>
                          </a:solidFill>
                        </a:rPr>
                        <a:t>-0.599</a:t>
                      </a:r>
                      <a:endParaRPr sz="1000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chemeClr val="lt1"/>
                          </a:solidFill>
                        </a:rPr>
                        <a:t>0.55</a:t>
                      </a:r>
                      <a:endParaRPr sz="1000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5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chemeClr val="lt1"/>
                          </a:solidFill>
                        </a:rPr>
                        <a:t>ln(population)</a:t>
                      </a:r>
                      <a:endParaRPr sz="1000" b="1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chemeClr val="lt1"/>
                          </a:solidFill>
                        </a:rPr>
                        <a:t>-0.255</a:t>
                      </a:r>
                      <a:endParaRPr sz="1000" b="1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chemeClr val="lt1"/>
                          </a:solidFill>
                        </a:rPr>
                        <a:t>0.030</a:t>
                      </a:r>
                      <a:endParaRPr sz="1000" b="1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chemeClr val="lt1"/>
                          </a:solidFill>
                        </a:rPr>
                        <a:t>-8.577</a:t>
                      </a:r>
                      <a:endParaRPr sz="1000" b="1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chemeClr val="lt1"/>
                          </a:solidFill>
                        </a:rPr>
                        <a:t>&lt;2e-16</a:t>
                      </a:r>
                      <a:endParaRPr sz="1000" b="1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chemeClr val="lt1"/>
                          </a:solidFill>
                        </a:rPr>
                        <a:t> </a:t>
                      </a:r>
                      <a:endParaRPr sz="1000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chemeClr val="lt1"/>
                          </a:solidFill>
                        </a:rPr>
                        <a:t>ln(per capita income)</a:t>
                      </a:r>
                      <a:endParaRPr sz="1000" b="1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chemeClr val="lt1"/>
                          </a:solidFill>
                        </a:rPr>
                        <a:t>-1.025</a:t>
                      </a:r>
                      <a:endParaRPr sz="1000" b="1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chemeClr val="lt1"/>
                          </a:solidFill>
                        </a:rPr>
                        <a:t>0.177</a:t>
                      </a:r>
                      <a:endParaRPr sz="1000" b="1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chemeClr val="lt1"/>
                          </a:solidFill>
                        </a:rPr>
                        <a:t>-5.785</a:t>
                      </a:r>
                      <a:endParaRPr sz="1000" b="1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chemeClr val="lt1"/>
                          </a:solidFill>
                        </a:rPr>
                        <a:t>&lt;2e-16</a:t>
                      </a:r>
                      <a:endParaRPr sz="1000" b="1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chemeClr val="lt1"/>
                          </a:solidFill>
                        </a:rPr>
                        <a:t>upland hardwood</a:t>
                      </a:r>
                      <a:endParaRPr sz="1000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chemeClr val="lt1"/>
                          </a:solidFill>
                        </a:rPr>
                        <a:t>ln(rent)</a:t>
                      </a:r>
                      <a:endParaRPr sz="1000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chemeClr val="lt1"/>
                          </a:solidFill>
                        </a:rPr>
                        <a:t>-0.019</a:t>
                      </a:r>
                      <a:endParaRPr sz="1000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chemeClr val="lt1"/>
                          </a:solidFill>
                        </a:rPr>
                        <a:t>0.061</a:t>
                      </a:r>
                      <a:endParaRPr sz="1000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chemeClr val="lt1"/>
                          </a:solidFill>
                        </a:rPr>
                        <a:t>-0.305</a:t>
                      </a:r>
                      <a:endParaRPr sz="1000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chemeClr val="lt1"/>
                          </a:solidFill>
                        </a:rPr>
                        <a:t>0.76</a:t>
                      </a:r>
                      <a:endParaRPr sz="1000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5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chemeClr val="lt1"/>
                          </a:solidFill>
                        </a:rPr>
                        <a:t>ln(population)</a:t>
                      </a:r>
                      <a:endParaRPr sz="1000" b="1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chemeClr val="lt1"/>
                          </a:solidFill>
                        </a:rPr>
                        <a:t>-0.279</a:t>
                      </a:r>
                      <a:endParaRPr sz="1000" b="1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chemeClr val="lt1"/>
                          </a:solidFill>
                        </a:rPr>
                        <a:t>0.026</a:t>
                      </a:r>
                      <a:endParaRPr sz="1000" b="1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chemeClr val="lt1"/>
                          </a:solidFill>
                        </a:rPr>
                        <a:t>-10.703</a:t>
                      </a:r>
                      <a:endParaRPr sz="1000" b="1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chemeClr val="lt1"/>
                          </a:solidFill>
                        </a:rPr>
                        <a:t>&lt;2e-16</a:t>
                      </a:r>
                      <a:endParaRPr sz="1000" b="1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chemeClr val="lt1"/>
                          </a:solidFill>
                        </a:rPr>
                        <a:t> </a:t>
                      </a:r>
                      <a:endParaRPr sz="1000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chemeClr val="lt1"/>
                          </a:solidFill>
                        </a:rPr>
                        <a:t>ln(per capita income)</a:t>
                      </a:r>
                      <a:endParaRPr sz="1000" b="1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chemeClr val="lt1"/>
                          </a:solidFill>
                        </a:rPr>
                        <a:t>-1.058</a:t>
                      </a:r>
                      <a:endParaRPr sz="1000" b="1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chemeClr val="lt1"/>
                          </a:solidFill>
                        </a:rPr>
                        <a:t>0.155</a:t>
                      </a:r>
                      <a:endParaRPr sz="1000" b="1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chemeClr val="lt1"/>
                          </a:solidFill>
                        </a:rPr>
                        <a:t>-6.803</a:t>
                      </a:r>
                      <a:endParaRPr sz="1000" b="1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 dirty="0">
                          <a:solidFill>
                            <a:schemeClr val="lt1"/>
                          </a:solidFill>
                        </a:rPr>
                        <a:t>&lt;2e-16</a:t>
                      </a:r>
                      <a:endParaRPr sz="1000" b="1" dirty="0">
                        <a:solidFill>
                          <a:schemeClr val="lt1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dk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243" name="Google Shape;243;p10"/>
          <p:cNvSpPr txBox="1"/>
          <p:nvPr/>
        </p:nvSpPr>
        <p:spPr>
          <a:xfrm>
            <a:off x="5632450" y="6211669"/>
            <a:ext cx="6178550" cy="64633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Times New Roman"/>
              <a:buNone/>
            </a:pPr>
            <a:r>
              <a:rPr lang="en-US" sz="1200" b="1">
                <a:solidFill>
                  <a:srgbClr val="59595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Henderson, J. D.</a:t>
            </a:r>
            <a:r>
              <a:rPr lang="en-US" sz="1200">
                <a:solidFill>
                  <a:srgbClr val="59595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Abt, R. C., Abt, K. L (2024). Forest carbon under increasing product demand and land use change in the US Southeast. Forest Policy and Economics, Volume, 167. https://doi.org/10.1016/j.forpol.2024.103296. (</a:t>
            </a:r>
            <a:r>
              <a:rPr lang="en-US" sz="1200" b="1">
                <a:solidFill>
                  <a:srgbClr val="59595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Refereed</a:t>
            </a:r>
            <a:r>
              <a:rPr lang="en-US" sz="800">
                <a:solidFill>
                  <a:srgbClr val="59595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 </a:t>
            </a:r>
            <a:r>
              <a:rPr lang="en-US" sz="1200">
                <a:solidFill>
                  <a:srgbClr val="59595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endParaRPr/>
          </a:p>
        </p:txBody>
      </p:sp>
      <p:sp>
        <p:nvSpPr>
          <p:cNvPr id="244" name="Google Shape;244;p10"/>
          <p:cNvSpPr txBox="1"/>
          <p:nvPr/>
        </p:nvSpPr>
        <p:spPr>
          <a:xfrm>
            <a:off x="67279" y="889000"/>
            <a:ext cx="5361971" cy="52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14350" marR="0" lvl="0" indent="-5143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Rockwell"/>
              <a:buAutoNum type="romanUcPeriod"/>
            </a:pPr>
            <a:r>
              <a:rPr lang="en-US" sz="2400">
                <a:solidFill>
                  <a:srgbClr val="A5A5A5"/>
                </a:solidFill>
                <a:latin typeface="Rockwell"/>
                <a:ea typeface="Rockwell"/>
                <a:cs typeface="Rockwell"/>
                <a:sym typeface="Rockwell"/>
              </a:rPr>
              <a:t>PROBLEM</a:t>
            </a:r>
            <a:r>
              <a:rPr lang="en-US" sz="240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: If bioenergy benefits rely on land use change, we should make sure our land use change model is accurate.</a:t>
            </a:r>
            <a:endParaRPr/>
          </a:p>
          <a:p>
            <a:pPr marL="514350" marR="0" lvl="0" indent="-51435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Rockwell"/>
              <a:buAutoNum type="romanUcPeriod"/>
            </a:pPr>
            <a:r>
              <a:rPr lang="en-US" sz="2400">
                <a:solidFill>
                  <a:srgbClr val="A5A5A5"/>
                </a:solidFill>
                <a:latin typeface="Rockwell"/>
                <a:ea typeface="Rockwell"/>
                <a:cs typeface="Rockwell"/>
                <a:sym typeface="Rockwell"/>
              </a:rPr>
              <a:t>IMPORTANCE</a:t>
            </a:r>
            <a:r>
              <a:rPr lang="en-US" sz="240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: Beyond the considerations of biomass or pellets alone, this model helps us understand price and land us change outcomes due to mill closures or openings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1"/>
          <p:cNvSpPr txBox="1"/>
          <p:nvPr/>
        </p:nvSpPr>
        <p:spPr>
          <a:xfrm rot="5400000">
            <a:off x="9935155" y="2988506"/>
            <a:ext cx="227498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CARBON METRICS</a:t>
            </a:r>
            <a:endParaRPr/>
          </a:p>
        </p:txBody>
      </p:sp>
      <p:pic>
        <p:nvPicPr>
          <p:cNvPr id="250" name="Google Shape;250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50392" y="836584"/>
            <a:ext cx="9300064" cy="5746750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11"/>
          <p:cNvSpPr txBox="1">
            <a:spLocks noGrp="1"/>
          </p:cNvSpPr>
          <p:nvPr>
            <p:ph type="title"/>
          </p:nvPr>
        </p:nvSpPr>
        <p:spPr>
          <a:xfrm>
            <a:off x="1450393" y="0"/>
            <a:ext cx="9291215" cy="1049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Rockwell"/>
              <a:buNone/>
            </a:pPr>
            <a:r>
              <a:rPr lang="en-US"/>
              <a:t>BIOENERGY AND LAND USE 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Google Shape;272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7999" y="1112583"/>
            <a:ext cx="8236147" cy="4632833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13"/>
          <p:cNvSpPr txBox="1"/>
          <p:nvPr/>
        </p:nvSpPr>
        <p:spPr>
          <a:xfrm>
            <a:off x="9359536" y="-243604"/>
            <a:ext cx="2832464" cy="147732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Regression summaries of 3PG model output</a:t>
            </a:r>
            <a:endParaRPr/>
          </a:p>
        </p:txBody>
      </p:sp>
      <p:sp>
        <p:nvSpPr>
          <p:cNvPr id="274" name="Google Shape;274;p13"/>
          <p:cNvSpPr/>
          <p:nvPr/>
        </p:nvSpPr>
        <p:spPr>
          <a:xfrm>
            <a:off x="9359536" y="1227839"/>
            <a:ext cx="2832464" cy="14465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04800" marR="0" lvl="0" indent="-3048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262626"/>
                </a:solidFill>
                <a:latin typeface="Rockwell"/>
                <a:ea typeface="Rockwell"/>
                <a:cs typeface="Rockwell"/>
                <a:sym typeface="Rockwell"/>
              </a:rPr>
              <a:t>	Thomas, R. Q., Jersild, A. L., Brooks, E. B., Thomas, V. A., &amp; Wynne, R. H. (2018). A mid-century ecological forecast with partitioned uncertainty predicts increases in loblolly pine forest productivity. </a:t>
            </a:r>
            <a:r>
              <a:rPr lang="en-US" sz="1100" i="1">
                <a:solidFill>
                  <a:srgbClr val="262626"/>
                </a:solidFill>
                <a:latin typeface="Rockwell"/>
                <a:ea typeface="Rockwell"/>
                <a:cs typeface="Rockwell"/>
                <a:sym typeface="Rockwell"/>
              </a:rPr>
              <a:t>Ecological Applications</a:t>
            </a:r>
            <a:r>
              <a:rPr lang="en-US" sz="1100">
                <a:solidFill>
                  <a:srgbClr val="262626"/>
                </a:solidFill>
                <a:latin typeface="Rockwell"/>
                <a:ea typeface="Rockwell"/>
                <a:cs typeface="Rockwell"/>
                <a:sym typeface="Rockwell"/>
              </a:rPr>
              <a:t>, </a:t>
            </a:r>
            <a:r>
              <a:rPr lang="en-US" sz="1100" i="1">
                <a:solidFill>
                  <a:srgbClr val="262626"/>
                </a:solidFill>
                <a:latin typeface="Rockwell"/>
                <a:ea typeface="Rockwell"/>
                <a:cs typeface="Rockwell"/>
                <a:sym typeface="Rockwell"/>
              </a:rPr>
              <a:t>28</a:t>
            </a:r>
            <a:r>
              <a:rPr lang="en-US" sz="1100">
                <a:solidFill>
                  <a:srgbClr val="262626"/>
                </a:solidFill>
                <a:latin typeface="Rockwell"/>
                <a:ea typeface="Rockwell"/>
                <a:cs typeface="Rockwell"/>
                <a:sym typeface="Rockwell"/>
              </a:rPr>
              <a:t>(6), 1503–1519. https://doi.org/10.1002/eap.1761</a:t>
            </a:r>
            <a:endParaRPr sz="1100">
              <a:solidFill>
                <a:srgbClr val="262626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275" name="Google Shape;275;p13"/>
          <p:cNvSpPr txBox="1"/>
          <p:nvPr/>
        </p:nvSpPr>
        <p:spPr>
          <a:xfrm>
            <a:off x="9359536" y="3316868"/>
            <a:ext cx="2832464" cy="35702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262626"/>
                </a:solidFill>
                <a:latin typeface="Rockwell"/>
                <a:ea typeface="Rockwell"/>
                <a:cs typeface="Rockwell"/>
                <a:sym typeface="Rockwell"/>
              </a:rPr>
              <a:t>Henderson, J. D., Parajuli, R., &amp; Abt, R. C. (2020). Biological and market responses of pine forests in the US Southeast to carbon fertilization. </a:t>
            </a:r>
            <a:r>
              <a:rPr lang="en-US" sz="1100" i="1">
                <a:solidFill>
                  <a:srgbClr val="262626"/>
                </a:solidFill>
                <a:latin typeface="Rockwell"/>
                <a:ea typeface="Rockwell"/>
                <a:cs typeface="Rockwell"/>
                <a:sym typeface="Rockwell"/>
              </a:rPr>
              <a:t>Ecological Economics</a:t>
            </a:r>
            <a:r>
              <a:rPr lang="en-US" sz="1100">
                <a:solidFill>
                  <a:srgbClr val="262626"/>
                </a:solidFill>
                <a:latin typeface="Rockwell"/>
                <a:ea typeface="Rockwell"/>
                <a:cs typeface="Rockwell"/>
                <a:sym typeface="Rockwell"/>
              </a:rPr>
              <a:t>, </a:t>
            </a:r>
            <a:r>
              <a:rPr lang="en-US" sz="1100" i="1">
                <a:solidFill>
                  <a:srgbClr val="262626"/>
                </a:solidFill>
                <a:latin typeface="Rockwell"/>
                <a:ea typeface="Rockwell"/>
                <a:cs typeface="Rockwell"/>
                <a:sym typeface="Rockwell"/>
              </a:rPr>
              <a:t>169</a:t>
            </a:r>
            <a:r>
              <a:rPr lang="en-US" sz="1100">
                <a:solidFill>
                  <a:srgbClr val="262626"/>
                </a:solidFill>
                <a:latin typeface="Rockwell"/>
                <a:ea typeface="Rockwell"/>
                <a:cs typeface="Rockwell"/>
                <a:sym typeface="Rockwell"/>
              </a:rPr>
              <a:t>(March). https://doi.org/10.1016/j.ecolecon.2019.106491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262626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rgbClr val="262626"/>
                </a:solidFill>
                <a:latin typeface="Rockwell"/>
                <a:ea typeface="Rockwell"/>
                <a:cs typeface="Rockwell"/>
                <a:sym typeface="Rockwell"/>
              </a:rPr>
              <a:t>Mei, B., Wear, D. N., &amp; Henderson, J. D. (2019). Timberland investment under both financial and biophysical risk. Land Economics, 95(2), 279-291. https://doi.org/10.3368/le.95.2.279 (Refereed)</a:t>
            </a:r>
            <a:endParaRPr sz="1800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276" name="Google Shape;276;p13"/>
          <p:cNvSpPr txBox="1"/>
          <p:nvPr/>
        </p:nvSpPr>
        <p:spPr>
          <a:xfrm>
            <a:off x="9359536" y="2670537"/>
            <a:ext cx="2832464" cy="6463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Implementation in SRTS:</a:t>
            </a:r>
            <a:endParaRPr/>
          </a:p>
        </p:txBody>
      </p:sp>
      <p:sp>
        <p:nvSpPr>
          <p:cNvPr id="277" name="Google Shape;277;p13"/>
          <p:cNvSpPr txBox="1">
            <a:spLocks noGrp="1"/>
          </p:cNvSpPr>
          <p:nvPr>
            <p:ph type="title"/>
          </p:nvPr>
        </p:nvSpPr>
        <p:spPr>
          <a:xfrm>
            <a:off x="194761" y="368300"/>
            <a:ext cx="9291215" cy="1049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Rockwell"/>
              <a:buNone/>
            </a:pPr>
            <a:r>
              <a:rPr lang="en-US" sz="2400"/>
              <a:t>FOREST CARBON AND CARBON MARKETS</a:t>
            </a:r>
            <a:endParaRPr/>
          </a:p>
        </p:txBody>
      </p:sp>
      <p:pic>
        <p:nvPicPr>
          <p:cNvPr id="278" name="Google Shape;278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63290" y="6223432"/>
            <a:ext cx="3994660" cy="634568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13"/>
          <p:cNvSpPr txBox="1"/>
          <p:nvPr/>
        </p:nvSpPr>
        <p:spPr>
          <a:xfrm>
            <a:off x="9359536" y="4569870"/>
            <a:ext cx="2832464" cy="6463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Land Economics paper: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4"/>
          <p:cNvSpPr txBox="1">
            <a:spLocks noGrp="1"/>
          </p:cNvSpPr>
          <p:nvPr>
            <p:ph type="title"/>
          </p:nvPr>
        </p:nvSpPr>
        <p:spPr>
          <a:xfrm>
            <a:off x="1527779" y="0"/>
            <a:ext cx="9291215" cy="1049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Rockwell"/>
              <a:buNone/>
            </a:pPr>
            <a:r>
              <a:rPr lang="en-US"/>
              <a:t>HURRICANES AND TIMBER MARKETS</a:t>
            </a:r>
            <a:endParaRPr/>
          </a:p>
        </p:txBody>
      </p:sp>
      <p:sp>
        <p:nvSpPr>
          <p:cNvPr id="285" name="Google Shape;285;p14"/>
          <p:cNvSpPr txBox="1">
            <a:spLocks noGrp="1"/>
          </p:cNvSpPr>
          <p:nvPr>
            <p:ph type="body" idx="1"/>
          </p:nvPr>
        </p:nvSpPr>
        <p:spPr>
          <a:xfrm>
            <a:off x="1451579" y="2015732"/>
            <a:ext cx="9291215" cy="3450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101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/>
          </a:p>
        </p:txBody>
      </p:sp>
      <p:pic>
        <p:nvPicPr>
          <p:cNvPr id="286" name="Google Shape;286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78070" y="1795491"/>
            <a:ext cx="5402255" cy="34733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728" y="1795491"/>
            <a:ext cx="6643342" cy="4837222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14"/>
          <p:cNvSpPr txBox="1"/>
          <p:nvPr/>
        </p:nvSpPr>
        <p:spPr>
          <a:xfrm>
            <a:off x="6939516" y="5618708"/>
            <a:ext cx="60960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sng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https://doi.org/10.1016/j.forpol.2022.102735</a:t>
            </a:r>
            <a:endParaRPr sz="1800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AADF0-5499-4D82-2749-9EE3D280C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40133" y="643467"/>
            <a:ext cx="4350915" cy="4478866"/>
          </a:xfrm>
        </p:spPr>
        <p:txBody>
          <a:bodyPr>
            <a:normAutofit fontScale="90000"/>
          </a:bodyPr>
          <a:lstStyle/>
          <a:p>
            <a:r>
              <a:rPr lang="en-US" dirty="0"/>
              <a:t>FOROM disaggregation in the US. All other countries in FAO data are represented as well.</a:t>
            </a:r>
            <a:br>
              <a:rPr lang="en-US" dirty="0"/>
            </a:br>
            <a:br>
              <a:rPr lang="en-US" dirty="0"/>
            </a:br>
            <a:r>
              <a:rPr lang="en-US" dirty="0"/>
              <a:t>Countries can be flexibly grouped and the model recalibrated.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72AAA3-40F7-F8DC-1C69-F46E5E6219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DE1DADC-E24C-E847-8D11-F1972A2316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465" y="547775"/>
            <a:ext cx="7366001" cy="5302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5693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3BE30-7A16-D094-2DCF-0FB6EC64F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7134" y="287785"/>
            <a:ext cx="2987327" cy="1659467"/>
          </a:xfrm>
        </p:spPr>
        <p:txBody>
          <a:bodyPr/>
          <a:lstStyle/>
          <a:p>
            <a:r>
              <a:rPr lang="en-US" dirty="0"/>
              <a:t>PRODUCT FLOWS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F1DA71-C0C4-3BF2-48AF-31D5974102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66000" y="2053165"/>
            <a:ext cx="4538133" cy="2751667"/>
          </a:xfrm>
        </p:spPr>
        <p:txBody>
          <a:bodyPr/>
          <a:lstStyle/>
          <a:p>
            <a:pPr marL="114300" indent="0">
              <a:buNone/>
            </a:pPr>
            <a:r>
              <a:rPr lang="en-US" dirty="0"/>
              <a:t>For RPA work, integrates with the Forest Dynamics Model for rich detail on growth/removals dynamics (based on plot imputation of FIA data)</a:t>
            </a:r>
          </a:p>
        </p:txBody>
      </p:sp>
      <p:pic>
        <p:nvPicPr>
          <p:cNvPr id="303" name="Google Shape;303;p16" descr="Diagram&#10;&#10;AI-generated content may be incorrect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7867" y="287785"/>
            <a:ext cx="6641847" cy="62824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2706825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rayscale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BD81E1639E104B897B7464782B49BF" ma:contentTypeVersion="26" ma:contentTypeDescription="Create a new document." ma:contentTypeScope="" ma:versionID="2ac2038dccef4cdfd213c45cc9574a1b">
  <xsd:schema xmlns:xsd="http://www.w3.org/2001/XMLSchema" xmlns:xs="http://www.w3.org/2001/XMLSchema" xmlns:p="http://schemas.microsoft.com/office/2006/metadata/properties" xmlns:ns2="4cecae92-d326-45b1-80cf-0205f9ead9fa" xmlns:ns3="955c11f9-020b-4ea4-b49f-f676139b16a5" targetNamespace="http://schemas.microsoft.com/office/2006/metadata/properties" ma:root="true" ma:fieldsID="6ba057d56c77b88074d1eb67a6ec7df5" ns2:_="" ns3:_="">
    <xsd:import namespace="4cecae92-d326-45b1-80cf-0205f9ead9fa"/>
    <xsd:import namespace="955c11f9-020b-4ea4-b49f-f676139b16a5"/>
    <xsd:element name="properties">
      <xsd:complexType>
        <xsd:sequence>
          <xsd:element name="documentManagement">
            <xsd:complexType>
              <xsd:all>
                <xsd:element ref="ns2:Client" minOccurs="0"/>
                <xsd:element ref="ns2:ProjectID" minOccurs="0"/>
                <xsd:element ref="ns3:SharedWithUsers" minOccurs="0"/>
                <xsd:element ref="ns3:SharedWithDetails" minOccurs="0"/>
                <xsd:element ref="ns2:ProjectName" minOccurs="0"/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Status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SearchProperties" minOccurs="0"/>
                <xsd:element ref="ns2:Date" minOccurs="0"/>
                <xsd:element ref="ns2:MediaServiceObjectDetectorVersions" minOccurs="0"/>
                <xsd:element ref="ns2:FileDescrip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ecae92-d326-45b1-80cf-0205f9ead9fa" elementFormDefault="qualified">
    <xsd:import namespace="http://schemas.microsoft.com/office/2006/documentManagement/types"/>
    <xsd:import namespace="http://schemas.microsoft.com/office/infopath/2007/PartnerControls"/>
    <xsd:element name="Client" ma:index="8" nillable="true" ma:displayName="Client" ma:format="Dropdown" ma:internalName="Client">
      <xsd:simpleType>
        <xsd:restriction base="dms:Text">
          <xsd:maxLength value="255"/>
        </xsd:restriction>
      </xsd:simpleType>
    </xsd:element>
    <xsd:element name="ProjectID" ma:index="9" nillable="true" ma:displayName="Project Number" ma:format="Dropdown" ma:internalName="ProjectID">
      <xsd:simpleType>
        <xsd:restriction base="dms:Text">
          <xsd:maxLength value="255"/>
        </xsd:restriction>
      </xsd:simpleType>
    </xsd:element>
    <xsd:element name="ProjectName" ma:index="12" nillable="true" ma:displayName="Project Name" ma:format="Dropdown" ma:internalName="ProjectName">
      <xsd:simpleType>
        <xsd:restriction base="dms:Text">
          <xsd:maxLength value="255"/>
        </xsd:restriction>
      </xsd:simple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23b40f3a-84d0-4acf-ad34-a39173ff9c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Status" ma:index="23" nillable="true" ma:displayName="Status" ma:format="Dropdown" ma:internalName="Status">
      <xsd:simpleType>
        <xsd:restriction base="dms:Choice">
          <xsd:enumeration value="Active"/>
          <xsd:enumeration value="Closed"/>
        </xsd:restriction>
      </xsd:simpleType>
    </xsd:element>
    <xsd:element name="MediaServiceDateTaken" ma:index="2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Date" ma:index="28" nillable="true" ma:displayName="Date" ma:format="DateOnly" ma:internalName="Date">
      <xsd:simpleType>
        <xsd:restriction base="dms:DateTime"/>
      </xsd:simpleType>
    </xsd:element>
    <xsd:element name="MediaServiceObjectDetectorVersions" ma:index="29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FileDescription" ma:index="30" nillable="true" ma:displayName="File Description" ma:description="Short description of the file" ma:format="Dropdown" ma:internalName="FileDescription">
      <xsd:simpleType>
        <xsd:restriction base="dms:Text">
          <xsd:maxLength value="255"/>
        </xsd:restriction>
      </xsd:simpleType>
    </xsd:element>
    <xsd:element name="MediaServiceBillingMetadata" ma:index="3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5c11f9-020b-4ea4-b49f-f676139b16a5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146e6daf-71af-4009-ad17-73c15e282d41}" ma:internalName="TaxCatchAll" ma:showField="CatchAllData" ma:web="955c11f9-020b-4ea4-b49f-f676139b16a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e xmlns="4cecae92-d326-45b1-80cf-0205f9ead9fa" xsi:nil="true"/>
    <TaxCatchAll xmlns="955c11f9-020b-4ea4-b49f-f676139b16a5" xsi:nil="true"/>
    <FileDescription xmlns="4cecae92-d326-45b1-80cf-0205f9ead9fa" xsi:nil="true"/>
    <lcf76f155ced4ddcb4097134ff3c332f xmlns="4cecae92-d326-45b1-80cf-0205f9ead9fa">
      <Terms xmlns="http://schemas.microsoft.com/office/infopath/2007/PartnerControls"/>
    </lcf76f155ced4ddcb4097134ff3c332f>
    <ProjectID xmlns="4cecae92-d326-45b1-80cf-0205f9ead9fa" xsi:nil="true"/>
    <ProjectName xmlns="4cecae92-d326-45b1-80cf-0205f9ead9fa" xsi:nil="true"/>
    <Client xmlns="4cecae92-d326-45b1-80cf-0205f9ead9fa" xsi:nil="true"/>
    <Status xmlns="4cecae92-d326-45b1-80cf-0205f9ead9fa" xsi:nil="true"/>
  </documentManagement>
</p:properties>
</file>

<file path=customXml/itemProps1.xml><?xml version="1.0" encoding="utf-8"?>
<ds:datastoreItem xmlns:ds="http://schemas.openxmlformats.org/officeDocument/2006/customXml" ds:itemID="{2830769A-41A6-4C1E-A479-B4735866D4D8}"/>
</file>

<file path=customXml/itemProps2.xml><?xml version="1.0" encoding="utf-8"?>
<ds:datastoreItem xmlns:ds="http://schemas.openxmlformats.org/officeDocument/2006/customXml" ds:itemID="{B47D2BFE-A0E1-4381-A94D-D57140A5A94D}"/>
</file>

<file path=customXml/itemProps3.xml><?xml version="1.0" encoding="utf-8"?>
<ds:datastoreItem xmlns:ds="http://schemas.openxmlformats.org/officeDocument/2006/customXml" ds:itemID="{5A728515-B778-4EDE-BD90-27EA3C5BB91D}"/>
</file>

<file path=docProps/app.xml><?xml version="1.0" encoding="utf-8"?>
<Properties xmlns="http://schemas.openxmlformats.org/officeDocument/2006/extended-properties" xmlns:vt="http://schemas.openxmlformats.org/officeDocument/2006/docPropsVTypes">
  <TotalTime>13769</TotalTime>
  <Words>1452</Words>
  <Application>Microsoft Office PowerPoint</Application>
  <PresentationFormat>Widescreen</PresentationFormat>
  <Paragraphs>166</Paragraphs>
  <Slides>16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Rockwell</vt:lpstr>
      <vt:lpstr>Arial</vt:lpstr>
      <vt:lpstr>Calibri</vt:lpstr>
      <vt:lpstr>Times New Roman</vt:lpstr>
      <vt:lpstr>Gallery</vt:lpstr>
      <vt:lpstr>RPA Modeling Efforts: Piecing Together the Bioeconomy</vt:lpstr>
      <vt:lpstr>Historical Background: RPA</vt:lpstr>
      <vt:lpstr>BIOENERGY AND LAND USE </vt:lpstr>
      <vt:lpstr>BIOENERGY AND LAND USE </vt:lpstr>
      <vt:lpstr>BIOENERGY AND LAND USE </vt:lpstr>
      <vt:lpstr>FOREST CARBON AND CARBON MARKETS</vt:lpstr>
      <vt:lpstr>HURRICANES AND TIMBER MARKETS</vt:lpstr>
      <vt:lpstr>FOROM disaggregation in the US. All other countries in FAO data are represented as well.  Countries can be flexibly grouped and the model recalibrated.</vt:lpstr>
      <vt:lpstr>PRODUCT FLOWS</vt:lpstr>
      <vt:lpstr>PowerPoint Presentation</vt:lpstr>
      <vt:lpstr>PowerPoint Presentation</vt:lpstr>
      <vt:lpstr>Additional Developments</vt:lpstr>
      <vt:lpstr>FOROM: NFS Harvests,  Tariffs, &amp; Duties</vt:lpstr>
      <vt:lpstr>Outputs coming soon.</vt:lpstr>
      <vt:lpstr>Other Pieces and Models</vt:lpstr>
      <vt:lpstr>THANKS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Raymond Sheffield</dc:creator>
  <cp:lastModifiedBy>Henderson, Jesse - FS, NC</cp:lastModifiedBy>
  <cp:revision>22</cp:revision>
  <dcterms:created xsi:type="dcterms:W3CDTF">2019-07-26T10:32:11Z</dcterms:created>
  <dcterms:modified xsi:type="dcterms:W3CDTF">2026-04-15T19:42:24Z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0x0101004CBD81E1639E104B897B7464782B49BF</vt:lpwstr>
  </property>
</Properties>
</file>