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2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72" r:id="rId3"/>
    <p:sldId id="431" r:id="rId4"/>
    <p:sldId id="432" r:id="rId5"/>
    <p:sldId id="433" r:id="rId6"/>
    <p:sldId id="271" r:id="rId7"/>
    <p:sldId id="429" r:id="rId8"/>
    <p:sldId id="440" r:id="rId9"/>
    <p:sldId id="428" r:id="rId10"/>
    <p:sldId id="257" r:id="rId11"/>
    <p:sldId id="437" r:id="rId12"/>
    <p:sldId id="438" r:id="rId13"/>
    <p:sldId id="439" r:id="rId14"/>
    <p:sldId id="436" r:id="rId15"/>
    <p:sldId id="268" r:id="rId16"/>
    <p:sldId id="435" r:id="rId17"/>
    <p:sldId id="434" r:id="rId18"/>
    <p:sldId id="269" r:id="rId19"/>
    <p:sldId id="430" r:id="rId20"/>
    <p:sldId id="270" r:id="rId21"/>
    <p:sldId id="266" r:id="rId22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C5"/>
    <a:srgbClr val="2DFF8C"/>
    <a:srgbClr val="FFE9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79" autoAdjust="0"/>
    <p:restoredTop sz="94658"/>
  </p:normalViewPr>
  <p:slideViewPr>
    <p:cSldViewPr snapToGrid="0" snapToObjects="1">
      <p:cViewPr varScale="1">
        <p:scale>
          <a:sx n="134" d="100"/>
          <a:sy n="134" d="100"/>
        </p:scale>
        <p:origin x="184" y="6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679872-F8A0-4992-95A3-09833DB3BD62}" type="datetimeFigureOut">
              <a:rPr lang="en-US" smtClean="0"/>
              <a:t>4/16/26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868ED1-0224-42E3-AC58-698C4EEF01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15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68ED1-0224-42E3-AC58-698C4EEF016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343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2a0862c2d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2a0862c2d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0A359-2FB3-4847-9D97-3491754AA7F9}" type="datetimeFigureOut">
              <a:rPr lang="en-US"/>
              <a:pPr>
                <a:defRPr/>
              </a:pPr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82176-A547-F94B-AC51-D6E9C882CB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444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C5DAC-1A13-D34F-9418-D6257772B49C}" type="datetimeFigureOut">
              <a:rPr lang="en-US"/>
              <a:pPr>
                <a:defRPr/>
              </a:pPr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610A8-B29A-B34A-A0B5-3DF26A2EB8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696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C0D93-568E-6D41-8E6D-0963A71A503C}" type="datetimeFigureOut">
              <a:rPr lang="en-US"/>
              <a:pPr>
                <a:defRPr/>
              </a:pPr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D0221-73D0-6245-9CCD-73A1D8FCB5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10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885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8603A-2399-D64A-8203-C8F297F981E8}" type="datetimeFigureOut">
              <a:rPr lang="en-US"/>
              <a:pPr>
                <a:defRPr/>
              </a:pPr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2C605-4958-CF43-AA48-80339EFDB0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54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035563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71F39-3D09-F149-B1A1-DC2A7DB4A435}" type="datetimeFigureOut">
              <a:rPr lang="en-US"/>
              <a:pPr>
                <a:defRPr/>
              </a:pPr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6BD0F-ABBC-C14D-BC96-77BE126A74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886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76377"/>
            <a:ext cx="4038600" cy="311824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76377"/>
            <a:ext cx="4038600" cy="311824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7E973-E761-9943-801C-DE1E51E28431}" type="datetimeFigureOut">
              <a:rPr lang="en-US"/>
              <a:pPr>
                <a:defRPr/>
              </a:pPr>
              <a:t>4/16/26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5E9FC-F6D5-0349-BBED-EA7D7A9BC4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6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50504"/>
            <a:ext cx="8229600" cy="80129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CE534-2B3A-FA4B-B87A-8AC244117610}" type="datetimeFigureOut">
              <a:rPr lang="en-US"/>
              <a:pPr>
                <a:defRPr/>
              </a:pPr>
              <a:t>4/16/26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B94E0-5E06-6D42-A41D-50D581B409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394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DFFB5-C0BC-DE4D-9A38-E0EE75FC9E15}" type="datetimeFigureOut">
              <a:rPr lang="en-US"/>
              <a:pPr>
                <a:defRPr/>
              </a:pPr>
              <a:t>4/16/26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B7D4D-4E81-5B40-91F6-CF14C25F86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286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2570F-F7E3-1F40-B6F3-59FE945D5A70}" type="datetimeFigureOut">
              <a:rPr lang="en-US"/>
              <a:pPr>
                <a:defRPr/>
              </a:pPr>
              <a:t>4/16/26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B2FA7-4FDB-5643-811E-7991DEE50B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307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1E9B0-C3DF-544F-BB14-A487ECCC7F43}" type="datetimeFigureOut">
              <a:rPr lang="en-US"/>
              <a:pPr>
                <a:defRPr/>
              </a:pPr>
              <a:t>4/16/26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D8B14-AE1E-054C-8668-93D0F0400A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402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4B1CF-5E0C-5D41-A3E2-D78942339385}" type="datetimeFigureOut">
              <a:rPr lang="en-US"/>
              <a:pPr>
                <a:defRPr/>
              </a:pPr>
              <a:t>4/16/26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F0004-A563-C64B-9FAD-6198662E1B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0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675085"/>
            <a:ext cx="8229600" cy="801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Headline Line One</a:t>
            </a:r>
            <a:br>
              <a:rPr lang="en-US" dirty="0"/>
            </a:br>
            <a:r>
              <a:rPr lang="en-US" dirty="0"/>
              <a:t>Headline Line Two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266950"/>
            <a:ext cx="8229600" cy="232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944504B-B211-B34D-97AF-78446C71FCDD}" type="datetimeFigureOut">
              <a:rPr lang="en-US" smtClean="0"/>
              <a:pPr>
                <a:defRPr/>
              </a:pPr>
              <a:t>4/16/26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EF7D53D-272A-624E-BE3D-99D13E2B41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52194" cy="457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ea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ea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ea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ea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ea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ea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ea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/>
          <a:ea typeface="ＭＳ Ｐゴシック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/>
          <a:ea typeface="ＭＳ Ｐゴシック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Arial"/>
          <a:ea typeface="ＭＳ Ｐゴシック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000" kern="1200">
          <a:solidFill>
            <a:schemeClr val="tx1"/>
          </a:solidFill>
          <a:latin typeface="Arial"/>
          <a:ea typeface="ＭＳ Ｐゴシック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justinbaker@ncsu.ed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0959378022001200#f0010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itle 1"/>
          <p:cNvSpPr>
            <a:spLocks noGrp="1"/>
          </p:cNvSpPr>
          <p:nvPr>
            <p:ph type="ctrTitle"/>
          </p:nvPr>
        </p:nvSpPr>
        <p:spPr>
          <a:xfrm>
            <a:off x="0" y="942824"/>
            <a:ext cx="9144000" cy="1503196"/>
          </a:xfrm>
        </p:spPr>
        <p:txBody>
          <a:bodyPr/>
          <a:lstStyle/>
          <a:p>
            <a:r>
              <a:rPr lang="en-US" dirty="0"/>
              <a:t>Regional simulations of market-mediated forest responses to scaling biomass-based decarbonization</a:t>
            </a:r>
            <a:endParaRPr lang="en-US" sz="2400" dirty="0">
              <a:latin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5422" y="2617834"/>
            <a:ext cx="7362777" cy="1582794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solidFill>
                  <a:schemeClr val="tx2"/>
                </a:solidFill>
                <a:ea typeface="+mn-ea"/>
              </a:rPr>
              <a:t>Justin S. Baker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600" i="1" dirty="0">
                <a:ea typeface="+mn-ea"/>
              </a:rPr>
              <a:t>Associate Professor, Forestry and Environmental Resources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600" i="1" dirty="0">
                <a:ea typeface="+mn-ea"/>
              </a:rPr>
              <a:t>Director, Southern Forest Resource Assessment Consortium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600" i="1" dirty="0">
                <a:ea typeface="+mn-ea"/>
              </a:rPr>
              <a:t>Director, Forest Carbon Solutions Initiative </a:t>
            </a:r>
            <a:endParaRPr lang="en-US" sz="1800" i="1" dirty="0">
              <a:ea typeface="+mn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Carbon Calculations in SRTS</a:t>
            </a:r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128820" y="1208556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342900">
              <a:spcBef>
                <a:spcPts val="1200"/>
              </a:spcBef>
            </a:pPr>
            <a:r>
              <a:rPr lang="en" dirty="0"/>
              <a:t>Leveraging the USFS </a:t>
            </a:r>
            <a:r>
              <a:rPr lang="en" dirty="0" err="1"/>
              <a:t>EVALIDator</a:t>
            </a:r>
            <a:r>
              <a:rPr lang="en" dirty="0"/>
              <a:t> API, k-means clustering, and Python we re-estimated carbon conversion factors for SRTS forest types age classes</a:t>
            </a:r>
            <a:endParaRPr dirty="0"/>
          </a:p>
          <a:p>
            <a:pPr marL="342900">
              <a:spcBef>
                <a:spcPts val="1200"/>
              </a:spcBef>
            </a:pPr>
            <a:r>
              <a:rPr lang="en" dirty="0"/>
              <a:t>Carbon Pools:</a:t>
            </a:r>
            <a:endParaRPr dirty="0"/>
          </a:p>
          <a:p>
            <a:pPr lvl="1" indent="-334327">
              <a:spcBef>
                <a:spcPts val="1200"/>
              </a:spcBef>
              <a:buSzPct val="100000"/>
              <a:buChar char="●"/>
            </a:pPr>
            <a:r>
              <a:rPr lang="en" sz="2300" dirty="0"/>
              <a:t>All Live</a:t>
            </a:r>
            <a:endParaRPr sz="2300" dirty="0"/>
          </a:p>
          <a:p>
            <a:pPr lvl="1" indent="-334327">
              <a:buSzPct val="100000"/>
              <a:buChar char="●"/>
            </a:pPr>
            <a:r>
              <a:rPr lang="en" sz="2300" dirty="0"/>
              <a:t>Standing Dead</a:t>
            </a:r>
            <a:endParaRPr sz="2300" dirty="0"/>
          </a:p>
          <a:p>
            <a:pPr lvl="1" indent="-334327">
              <a:buSzPct val="100000"/>
              <a:buChar char="●"/>
            </a:pPr>
            <a:r>
              <a:rPr lang="en" sz="2300" dirty="0"/>
              <a:t>Total Understory</a:t>
            </a:r>
            <a:endParaRPr sz="2300" dirty="0"/>
          </a:p>
          <a:p>
            <a:pPr lvl="1" indent="-334327">
              <a:buSzPct val="100000"/>
              <a:buChar char="●"/>
            </a:pPr>
            <a:r>
              <a:rPr lang="en" sz="2300" dirty="0"/>
              <a:t>Fine Woody Material</a:t>
            </a:r>
            <a:endParaRPr sz="2300" dirty="0"/>
          </a:p>
          <a:p>
            <a:pPr lvl="1" indent="-334327">
              <a:buSzPct val="100000"/>
              <a:buChar char="●"/>
            </a:pPr>
            <a:r>
              <a:rPr lang="en" sz="2300" dirty="0"/>
              <a:t>Coarse Woody Material</a:t>
            </a:r>
            <a:endParaRPr sz="2300" dirty="0"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8970" y="2557951"/>
            <a:ext cx="4843330" cy="2585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F9FC5-FC56-062C-4947-C2F759A82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SRTS – A flexible regional partial equilibrium forest sector model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AC35EC-B45B-2EB4-C0C0-017B84905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775" y="1854249"/>
            <a:ext cx="3133725" cy="3114675"/>
          </a:xfrm>
        </p:spPr>
        <p:txBody>
          <a:bodyPr/>
          <a:lstStyle/>
          <a:p>
            <a:pPr marL="114300" indent="0">
              <a:buNone/>
            </a:pPr>
            <a:r>
              <a:rPr lang="en-US" dirty="0"/>
              <a:t>Convenient tool for building market and resource projections, incorporating uncertainty analysis </a:t>
            </a:r>
          </a:p>
        </p:txBody>
      </p:sp>
      <p:pic>
        <p:nvPicPr>
          <p:cNvPr id="4098" name="Picture 2" descr="Graphs showing the influence of demand, supply, and inventory uncertainty on projections price paths. ">
            <a:extLst>
              <a:ext uri="{FF2B5EF4-FFF2-40B4-BE49-F238E27FC236}">
                <a16:creationId xmlns:a16="http://schemas.microsoft.com/office/drawing/2014/main" id="{472A17AE-B315-C6D2-DDCB-824E21C4A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583800"/>
            <a:ext cx="5899378" cy="325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983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A967C-AF7D-920A-F5D5-534EC84B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D9E1F-1B64-1524-D140-371B8825B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SRTS – A flexible regional partial equilibrium forest sector model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9A8719-4070-DB84-1F4E-FFCE14880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" y="2190750"/>
            <a:ext cx="2828925" cy="2507725"/>
          </a:xfrm>
        </p:spPr>
        <p:txBody>
          <a:bodyPr/>
          <a:lstStyle/>
          <a:p>
            <a:pPr marL="114300" indent="0">
              <a:buNone/>
            </a:pPr>
            <a:r>
              <a:rPr lang="en-US" dirty="0"/>
              <a:t>Regional C flux projections by forest 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752990-8691-DC6B-F5B0-00F6B6C90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899" y="1479025"/>
            <a:ext cx="6476914" cy="357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91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07624-2360-2DF8-4160-BD83D7E70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9" y="1226075"/>
            <a:ext cx="4494071" cy="2422000"/>
          </a:xfrm>
        </p:spPr>
        <p:txBody>
          <a:bodyPr>
            <a:normAutofit/>
          </a:bodyPr>
          <a:lstStyle/>
          <a:p>
            <a:r>
              <a:rPr lang="en-US" dirty="0"/>
              <a:t>Dynamic growth-to-drain over time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4F24CF-FDA4-F0DE-5A47-6B1B3CC20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229" y="0"/>
            <a:ext cx="467759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92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3667F-EBA5-BE01-6C41-33538A314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LURA to SRTS Linkage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17D1C-C56E-2AED-366D-4DED3EF11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990725"/>
            <a:ext cx="3707850" cy="257815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Use LURA to establish spatial extent of the market </a:t>
            </a:r>
          </a:p>
          <a:p>
            <a:r>
              <a:rPr lang="en-US" dirty="0"/>
              <a:t>Define SRTS market regions </a:t>
            </a:r>
          </a:p>
          <a:p>
            <a:pPr lvl="1"/>
            <a:r>
              <a:rPr lang="en-US" dirty="0"/>
              <a:t>In red – primary timber shed for new bioenergy mills </a:t>
            </a:r>
          </a:p>
          <a:p>
            <a:pPr lvl="1"/>
            <a:r>
              <a:rPr lang="en-US" dirty="0"/>
              <a:t>In blue – full timber shed that includes competitive mills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F6BBB8-B988-DAA8-E914-98839895B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7278" y="1152475"/>
            <a:ext cx="4212221" cy="39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574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7D6D6-9EAF-611B-46CE-74D3537C8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5324"/>
            <a:ext cx="9090660" cy="626716"/>
          </a:xfrm>
        </p:spPr>
        <p:txBody>
          <a:bodyPr/>
          <a:lstStyle/>
          <a:p>
            <a:r>
              <a:rPr lang="en-US" sz="2400" dirty="0"/>
              <a:t>LURA to SRTS Linkage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95915-9553-7169-C2E2-9520F9FFD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967" y="1870710"/>
            <a:ext cx="3709583" cy="2327672"/>
          </a:xfrm>
        </p:spPr>
        <p:txBody>
          <a:bodyPr/>
          <a:lstStyle/>
          <a:p>
            <a:r>
              <a:rPr lang="en-US" sz="2000" dirty="0"/>
              <a:t>Substantial investment in new bioenergy facilities across the U.S. Gulf Coast region </a:t>
            </a:r>
          </a:p>
          <a:p>
            <a:pPr lvl="1"/>
            <a:r>
              <a:rPr lang="en-US" sz="2000" dirty="0"/>
              <a:t>Louisiana in particular </a:t>
            </a:r>
          </a:p>
          <a:p>
            <a:r>
              <a:rPr lang="en-US" sz="2000" dirty="0"/>
              <a:t>We developed a multi-model assessment that links LURA, SRTS, and LCA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DFA4FF-8FEF-F51D-7C17-F59FD1B3E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689" y="1082040"/>
            <a:ext cx="4135621" cy="20332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F1FD22-2931-2918-F6FA-724BE1223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4019" y="3078289"/>
            <a:ext cx="2034639" cy="20176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239E5C-E77B-6428-B02A-FBFA2EF623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378" y="1131392"/>
            <a:ext cx="3737934" cy="63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025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8935E-C177-FA96-1EAA-8F7FD12B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109067"/>
            <a:ext cx="2590800" cy="2925365"/>
          </a:xfrm>
        </p:spPr>
        <p:txBody>
          <a:bodyPr/>
          <a:lstStyle/>
          <a:p>
            <a:r>
              <a:rPr lang="en-US" dirty="0"/>
              <a:t>Carbon Projections for the Subregion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AACD4D-09DB-65E5-1DA0-0963A1C0E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6061" y="608410"/>
            <a:ext cx="5770156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858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4E0F2-23B2-B2A5-4E10-055556529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1294805"/>
            <a:ext cx="3825874" cy="2553890"/>
          </a:xfrm>
        </p:spPr>
        <p:txBody>
          <a:bodyPr/>
          <a:lstStyle/>
          <a:p>
            <a:r>
              <a:rPr lang="en-US" dirty="0"/>
              <a:t>What’s driving landscape C changes?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FD40AD-790C-26D1-9518-E451B57EA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2074" y="558403"/>
            <a:ext cx="4860926" cy="451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5119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41219-18D4-E1B9-7290-0CE6B1776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0910"/>
            <a:ext cx="8229600" cy="801290"/>
          </a:xfrm>
        </p:spPr>
        <p:txBody>
          <a:bodyPr/>
          <a:lstStyle/>
          <a:p>
            <a:r>
              <a:rPr lang="en-US" sz="2400" dirty="0"/>
              <a:t>Landscape C Change Results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81327D4-7EEA-165B-30CC-5A810A121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0270" y="1258569"/>
            <a:ext cx="4376530" cy="3378074"/>
          </a:xfrm>
        </p:spPr>
        <p:txBody>
          <a:bodyPr/>
          <a:lstStyle/>
          <a:p>
            <a:r>
              <a:rPr lang="en-US" dirty="0"/>
              <a:t>Markets matter – </a:t>
            </a:r>
          </a:p>
          <a:p>
            <a:pPr lvl="1"/>
            <a:r>
              <a:rPr lang="en-US" dirty="0"/>
              <a:t>When we analyze scenarios w/o market feedback, C and LU implications are substantially different</a:t>
            </a:r>
          </a:p>
          <a:p>
            <a:pPr lvl="2"/>
            <a:r>
              <a:rPr lang="en-US" b="1" i="1" dirty="0"/>
              <a:t>Market mitigation effect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2B6D80-FEB1-0F60-6719-93B3D8F20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686" y="803826"/>
            <a:ext cx="3139674" cy="428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40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F9599-6E36-BA14-0971-345C068F1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0B066-4B43-C83E-DDFB-7386AAC8F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3125"/>
            <a:ext cx="9144000" cy="801290"/>
          </a:xfrm>
        </p:spPr>
        <p:txBody>
          <a:bodyPr/>
          <a:lstStyle/>
          <a:p>
            <a:r>
              <a:rPr lang="en-US" sz="2400" dirty="0"/>
              <a:t>Landscape Carbon Changes + Life Cycle Benefits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3B5070-B7E4-5ECA-8820-48A14C2A0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4008"/>
            <a:ext cx="4707172" cy="25686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0EA501-9F0A-E363-4EF9-248E53A0D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1423" y="1781090"/>
            <a:ext cx="4016535" cy="263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103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FC3A7-9BEA-AC18-B7CD-44F93A702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9433A-2A48-2896-E51E-A69C5FF48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EA663-E6FD-6429-9EFC-0E61B8E0E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92888"/>
            <a:ext cx="4810539" cy="3028619"/>
          </a:xfrm>
        </p:spPr>
        <p:txBody>
          <a:bodyPr/>
          <a:lstStyle/>
          <a:p>
            <a:r>
              <a:rPr lang="en-US" sz="2000" dirty="0"/>
              <a:t>We’ve talked about markets and how they can influence forest management and land use</a:t>
            </a:r>
          </a:p>
          <a:p>
            <a:r>
              <a:rPr lang="en-US" sz="2000" dirty="0"/>
              <a:t>Modeling market dynamics is critical for: 	</a:t>
            </a:r>
          </a:p>
          <a:p>
            <a:pPr lvl="1"/>
            <a:r>
              <a:rPr lang="en-US" sz="1800" dirty="0"/>
              <a:t>Establishing additionality criteria </a:t>
            </a:r>
          </a:p>
          <a:p>
            <a:pPr lvl="1"/>
            <a:r>
              <a:rPr lang="en-US" sz="1800" dirty="0"/>
              <a:t>Quantifying impacts of shifting demand or policy interventions</a:t>
            </a:r>
          </a:p>
          <a:p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FEBD4B-33AB-86E7-698B-EE729C20A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492888"/>
            <a:ext cx="4542929" cy="302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448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6972F-BB9B-5627-1969-0143E5FBD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A84B2-744D-EF45-C341-2883F0FC3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430"/>
            <a:ext cx="8229600" cy="2327672"/>
          </a:xfrm>
        </p:spPr>
        <p:txBody>
          <a:bodyPr/>
          <a:lstStyle/>
          <a:p>
            <a:r>
              <a:rPr lang="en-US" dirty="0"/>
              <a:t>Bioenergy can improve carbon outcomes of wood allocation at global and regional scales </a:t>
            </a:r>
          </a:p>
          <a:p>
            <a:r>
              <a:rPr lang="en-US" dirty="0"/>
              <a:t>Markets matter and we should use models that reflect market/resource dependencies! </a:t>
            </a:r>
          </a:p>
          <a:p>
            <a:r>
              <a:rPr lang="en-US" dirty="0"/>
              <a:t>Context matters  </a:t>
            </a:r>
          </a:p>
          <a:p>
            <a:pPr lvl="1"/>
            <a:r>
              <a:rPr lang="en-US" sz="2000" dirty="0"/>
              <a:t>More nuanced timber shed-scale analysis can provide novel insight to regional stakeholders </a:t>
            </a:r>
          </a:p>
          <a:p>
            <a:pPr lvl="1"/>
            <a:r>
              <a:rPr lang="en-US" sz="2000" dirty="0"/>
              <a:t>New opportunities to link economic modeling and LCA </a:t>
            </a:r>
          </a:p>
        </p:txBody>
      </p:sp>
    </p:spTree>
    <p:extLst>
      <p:ext uri="{BB962C8B-B14F-4D97-AF65-F5344CB8AC3E}">
        <p14:creationId xmlns:p14="http://schemas.microsoft.com/office/powerpoint/2010/main" val="3398406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Justin S. Baker – </a:t>
            </a:r>
            <a:r>
              <a:rPr lang="en-US" dirty="0">
                <a:hlinkClick r:id="rId2"/>
              </a:rPr>
              <a:t>justinbaker@ncsu.edu</a:t>
            </a:r>
            <a:r>
              <a:rPr lang="en-US" dirty="0"/>
              <a:t> </a:t>
            </a:r>
          </a:p>
          <a:p>
            <a:pPr lvl="1"/>
            <a:r>
              <a:rPr lang="en-US" sz="1600" dirty="0"/>
              <a:t>Associate Professor, Forestry and Environmental Resources</a:t>
            </a:r>
          </a:p>
          <a:p>
            <a:pPr lvl="1"/>
            <a:r>
              <a:rPr lang="en-US" sz="1600" dirty="0"/>
              <a:t>Director, Southern Forest Resource Assessment Consortium (SOFAC)</a:t>
            </a:r>
          </a:p>
          <a:p>
            <a:pPr lvl="1"/>
            <a:r>
              <a:rPr lang="en-US" sz="1600" dirty="0"/>
              <a:t>Director, Forest Carbon Solutions Initiative (FCSI) </a:t>
            </a:r>
            <a:endParaRPr lang="en-US" sz="1100" dirty="0"/>
          </a:p>
          <a:p>
            <a:pPr lvl="1"/>
            <a:r>
              <a:rPr lang="en-US" sz="1600" b="1" dirty="0"/>
              <a:t>NC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2933381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ABDB2-6E18-2D81-7DE0-958041150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Context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1F296-1135-2EFE-0FE9-D67AA57A6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51" y="1476375"/>
            <a:ext cx="3622674" cy="3762502"/>
          </a:xfrm>
        </p:spPr>
        <p:txBody>
          <a:bodyPr/>
          <a:lstStyle/>
          <a:p>
            <a:r>
              <a:rPr lang="en-US" dirty="0"/>
              <a:t>Scale Considerations </a:t>
            </a:r>
          </a:p>
          <a:p>
            <a:pPr lvl="1"/>
            <a:r>
              <a:rPr lang="en-US" dirty="0"/>
              <a:t>Global-scale modeling efforts great for big-picture policy, market, and environmental change scenarios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4D3F940-0FCD-64AC-1324-233D01C4B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75" y="1563290"/>
            <a:ext cx="5299074" cy="306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7AC00A-7CE6-3EC3-D80F-C7D6C850120C}"/>
              </a:ext>
            </a:extLst>
          </p:cNvPr>
          <p:cNvSpPr txBox="1"/>
          <p:nvPr/>
        </p:nvSpPr>
        <p:spPr>
          <a:xfrm>
            <a:off x="4400550" y="4791075"/>
            <a:ext cx="4400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Figure from Global For-MIP Manuscript (Daigneault et al., </a:t>
            </a:r>
            <a:r>
              <a:rPr lang="en-US" sz="1200" dirty="0">
                <a:hlinkClick r:id="rId3"/>
              </a:rPr>
              <a:t>2022</a:t>
            </a:r>
            <a:r>
              <a:rPr lang="en-US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51938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0ACDE-7269-C471-E054-A71D24C15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Context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A602E-3CF6-B9DF-4B23-49DA48770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88" y="1581150"/>
            <a:ext cx="4200525" cy="2327672"/>
          </a:xfrm>
        </p:spPr>
        <p:txBody>
          <a:bodyPr/>
          <a:lstStyle/>
          <a:p>
            <a:r>
              <a:rPr lang="en-US" sz="2000" dirty="0"/>
              <a:t>Scale Considerations </a:t>
            </a:r>
          </a:p>
          <a:p>
            <a:pPr lvl="1"/>
            <a:r>
              <a:rPr lang="en-US" sz="2000" dirty="0"/>
              <a:t>National-scale tools are useful for similar contexts </a:t>
            </a:r>
          </a:p>
          <a:p>
            <a:pPr lvl="1"/>
            <a:r>
              <a:rPr lang="en-US" sz="2000" dirty="0"/>
              <a:t>Some (e.g., LURA) provide key spatial information on how the resource base (</a:t>
            </a:r>
            <a:r>
              <a:rPr lang="en-US" sz="2000" b="1" i="1" dirty="0"/>
              <a:t>supply</a:t>
            </a:r>
            <a:r>
              <a:rPr lang="en-US" sz="2000" dirty="0"/>
              <a:t>) and mills (</a:t>
            </a:r>
            <a:r>
              <a:rPr lang="en-US" sz="2000" b="1" i="1" dirty="0"/>
              <a:t>demand</a:t>
            </a:r>
            <a:r>
              <a:rPr lang="en-US" sz="2000" dirty="0"/>
              <a:t>) are connected</a:t>
            </a:r>
          </a:p>
        </p:txBody>
      </p:sp>
      <p:pic>
        <p:nvPicPr>
          <p:cNvPr id="4" name="Picture 3" descr="LURA_SupDem.jpg">
            <a:extLst>
              <a:ext uri="{FF2B5EF4-FFF2-40B4-BE49-F238E27FC236}">
                <a16:creationId xmlns:a16="http://schemas.microsoft.com/office/drawing/2014/main" id="{64806C8E-E18D-824B-6B32-75A6818BFBD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1818" t="5529" r="1455" b="3647"/>
          <a:stretch>
            <a:fillRect/>
          </a:stretch>
        </p:blipFill>
        <p:spPr>
          <a:xfrm>
            <a:off x="4153401" y="1352550"/>
            <a:ext cx="4990599" cy="362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66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9E5CF-CF39-E5F8-F3A3-FDDA6B2FE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Context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61FDD-5BD7-DE22-6015-77E162379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Scale Considerations </a:t>
            </a:r>
          </a:p>
          <a:p>
            <a:pPr lvl="1"/>
            <a:r>
              <a:rPr lang="en-US" dirty="0"/>
              <a:t>Regional models like the </a:t>
            </a:r>
            <a:r>
              <a:rPr lang="en-US" dirty="0" err="1"/>
              <a:t>SubRegional</a:t>
            </a:r>
            <a:r>
              <a:rPr lang="en-US" dirty="0"/>
              <a:t> Timber Supply Model (SRTS) offer a mix of nuance/spatial detail and ability to perform long-term market projections </a:t>
            </a:r>
          </a:p>
          <a:p>
            <a:pPr lvl="1"/>
            <a:r>
              <a:rPr lang="en-US" dirty="0"/>
              <a:t>Ideal for subnational (or state-level) analysis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299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5AB36-7385-DA78-27C9-CAECF4F4A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409B2-A873-A087-EFE8-D5E8EAFDA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76400"/>
            <a:ext cx="8229600" cy="2327672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US South is a critical global wood production source</a:t>
            </a:r>
          </a:p>
          <a:p>
            <a:r>
              <a:rPr lang="en-US" dirty="0"/>
              <a:t>Concerning decline in pulp mill capacity is putting downward pressure on markets generally </a:t>
            </a:r>
          </a:p>
          <a:p>
            <a:r>
              <a:rPr lang="en-US" dirty="0"/>
              <a:t>Some portions of the region are seeing mill capacity investment </a:t>
            </a:r>
          </a:p>
          <a:p>
            <a:pPr lvl="1"/>
            <a:r>
              <a:rPr lang="en-US" dirty="0"/>
              <a:t>(e.g., bioenergy in the Gulf)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700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A5736-3B14-7DB4-C289-1C9C83EB1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1962"/>
            <a:ext cx="8229600" cy="801290"/>
          </a:xfrm>
        </p:spPr>
        <p:txBody>
          <a:bodyPr/>
          <a:lstStyle/>
          <a:p>
            <a:r>
              <a:rPr lang="en-US" dirty="0"/>
              <a:t>Methods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10FFC-B7A7-9095-A727-EE9E1170E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641" y="1677558"/>
            <a:ext cx="7568233" cy="3465942"/>
          </a:xfrm>
        </p:spPr>
        <p:txBody>
          <a:bodyPr/>
          <a:lstStyle/>
          <a:p>
            <a:r>
              <a:rPr lang="en-US" dirty="0"/>
              <a:t>Multi-model assessment approach </a:t>
            </a:r>
          </a:p>
          <a:p>
            <a:pPr lvl="1"/>
            <a:r>
              <a:rPr lang="en-US" sz="2000" dirty="0"/>
              <a:t>LURA provides national-scale look at spatial interactions </a:t>
            </a:r>
          </a:p>
          <a:p>
            <a:pPr lvl="1"/>
            <a:r>
              <a:rPr lang="en-US" sz="2000" dirty="0" err="1"/>
              <a:t>SubRegional</a:t>
            </a:r>
            <a:r>
              <a:rPr lang="en-US" sz="2000" dirty="0"/>
              <a:t> Timber Supply Model (SRTS) for longer-term outlooks within affected mill sheds </a:t>
            </a:r>
          </a:p>
          <a:p>
            <a:pPr lvl="1"/>
            <a:r>
              <a:rPr lang="en-US" sz="2000" dirty="0"/>
              <a:t>LCA to quantify net emissions impacts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505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BB588-504D-FA0F-29E5-F56196CBB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BAE8B-D386-2A4D-D711-6B46D1763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SRTS – A flexible regional partial equilibrium forest sector model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6A6C7C-C786-191B-E5BB-EC3CB5F61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3325" y="1438275"/>
            <a:ext cx="5400675" cy="3600450"/>
          </a:xfrm>
          <a:prstGeom prst="rect">
            <a:avLst/>
          </a:prstGeom>
        </p:spPr>
      </p:pic>
      <p:pic>
        <p:nvPicPr>
          <p:cNvPr id="6146" name="Picture 2" descr="Zoomed in map of the North Carolina/ Virginia border highlighting a proposed facility with a 100 mile radius drawn around it.">
            <a:extLst>
              <a:ext uri="{FF2B5EF4-FFF2-40B4-BE49-F238E27FC236}">
                <a16:creationId xmlns:a16="http://schemas.microsoft.com/office/drawing/2014/main" id="{AF906D34-CA45-0435-6909-C8291B763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9" y="1952625"/>
            <a:ext cx="4109244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350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/>
            <a:r>
              <a:rPr lang="en" sz="1800" dirty="0"/>
              <a:t>2024 saw the transformation of SRTS into an Excel Add-in. </a:t>
            </a:r>
            <a:endParaRPr sz="1800" dirty="0"/>
          </a:p>
          <a:p>
            <a:pPr marL="285750" indent="-285750">
              <a:spcBef>
                <a:spcPts val="1200"/>
              </a:spcBef>
            </a:pPr>
            <a:r>
              <a:rPr lang="en" sz="1800" dirty="0"/>
              <a:t>Makes the power of the SRTS economic model more accessible as it is now available on a widely available platform</a:t>
            </a:r>
            <a:endParaRPr sz="1800" dirty="0"/>
          </a:p>
          <a:p>
            <a:pPr marL="285750" indent="-285750">
              <a:spcBef>
                <a:spcPts val="1200"/>
              </a:spcBef>
              <a:spcAft>
                <a:spcPts val="1200"/>
              </a:spcAft>
            </a:pPr>
            <a:r>
              <a:rPr lang="en" sz="1800" dirty="0"/>
              <a:t>Easy of use was a focus of the development effort, leading to the inclusion of several workflow wizards that aid in model setup. </a:t>
            </a:r>
            <a:endParaRPr sz="1800"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SRTS</a:t>
            </a:r>
            <a:endParaRPr dirty="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9700" y="160771"/>
            <a:ext cx="4418450" cy="932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9700" y="3172275"/>
            <a:ext cx="2546625" cy="191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4975" y="2809625"/>
            <a:ext cx="2390550" cy="228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80301" y="3172275"/>
            <a:ext cx="2010698" cy="191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CStateU-horizontal-left-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BD81E1639E104B897B7464782B49BF" ma:contentTypeVersion="26" ma:contentTypeDescription="Create a new document." ma:contentTypeScope="" ma:versionID="2ac2038dccef4cdfd213c45cc9574a1b">
  <xsd:schema xmlns:xsd="http://www.w3.org/2001/XMLSchema" xmlns:xs="http://www.w3.org/2001/XMLSchema" xmlns:p="http://schemas.microsoft.com/office/2006/metadata/properties" xmlns:ns2="4cecae92-d326-45b1-80cf-0205f9ead9fa" xmlns:ns3="955c11f9-020b-4ea4-b49f-f676139b16a5" targetNamespace="http://schemas.microsoft.com/office/2006/metadata/properties" ma:root="true" ma:fieldsID="6ba057d56c77b88074d1eb67a6ec7df5" ns2:_="" ns3:_="">
    <xsd:import namespace="4cecae92-d326-45b1-80cf-0205f9ead9fa"/>
    <xsd:import namespace="955c11f9-020b-4ea4-b49f-f676139b16a5"/>
    <xsd:element name="properties">
      <xsd:complexType>
        <xsd:sequence>
          <xsd:element name="documentManagement">
            <xsd:complexType>
              <xsd:all>
                <xsd:element ref="ns2:Client" minOccurs="0"/>
                <xsd:element ref="ns2:ProjectID" minOccurs="0"/>
                <xsd:element ref="ns3:SharedWithUsers" minOccurs="0"/>
                <xsd:element ref="ns3:SharedWithDetails" minOccurs="0"/>
                <xsd:element ref="ns2:ProjectName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Statu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Date" minOccurs="0"/>
                <xsd:element ref="ns2:MediaServiceObjectDetectorVersions" minOccurs="0"/>
                <xsd:element ref="ns2:FileDescrip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cae92-d326-45b1-80cf-0205f9ead9fa" elementFormDefault="qualified">
    <xsd:import namespace="http://schemas.microsoft.com/office/2006/documentManagement/types"/>
    <xsd:import namespace="http://schemas.microsoft.com/office/infopath/2007/PartnerControls"/>
    <xsd:element name="Client" ma:index="8" nillable="true" ma:displayName="Client" ma:format="Dropdown" ma:internalName="Client">
      <xsd:simpleType>
        <xsd:restriction base="dms:Text">
          <xsd:maxLength value="255"/>
        </xsd:restriction>
      </xsd:simpleType>
    </xsd:element>
    <xsd:element name="ProjectID" ma:index="9" nillable="true" ma:displayName="Project Number" ma:format="Dropdown" ma:internalName="ProjectID">
      <xsd:simpleType>
        <xsd:restriction base="dms:Text">
          <xsd:maxLength value="255"/>
        </xsd:restriction>
      </xsd:simpleType>
    </xsd:element>
    <xsd:element name="ProjectName" ma:index="12" nillable="true" ma:displayName="Project Name" ma:format="Dropdown" ma:internalName="ProjectName">
      <xsd:simpleType>
        <xsd:restriction base="dms:Text">
          <xsd:maxLength value="255"/>
        </xsd:restriction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3b40f3a-84d0-4acf-ad34-a39173ff9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Status" ma:index="23" nillable="true" ma:displayName="Status" ma:format="Dropdown" ma:internalName="Status">
      <xsd:simpleType>
        <xsd:restriction base="dms:Choice">
          <xsd:enumeration value="Active"/>
          <xsd:enumeration value="Closed"/>
        </xsd:restriction>
      </xsd:simpleType>
    </xsd:element>
    <xsd:element name="MediaServiceDateTaken" ma:index="2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8" nillable="true" ma:displayName="Date" ma:format="DateOnly" ma:internalName="Date">
      <xsd:simpleType>
        <xsd:restriction base="dms:DateTime"/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FileDescription" ma:index="30" nillable="true" ma:displayName="File Description" ma:description="Short description of the file" ma:format="Dropdown" ma:internalName="FileDescription">
      <xsd:simpleType>
        <xsd:restriction base="dms:Text">
          <xsd:maxLength value="255"/>
        </xsd:restriction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c11f9-020b-4ea4-b49f-f676139b16a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46e6daf-71af-4009-ad17-73c15e282d41}" ma:internalName="TaxCatchAll" ma:showField="CatchAllData" ma:web="955c11f9-020b-4ea4-b49f-f676139b16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4cecae92-d326-45b1-80cf-0205f9ead9fa" xsi:nil="true"/>
    <TaxCatchAll xmlns="955c11f9-020b-4ea4-b49f-f676139b16a5" xsi:nil="true"/>
    <FileDescription xmlns="4cecae92-d326-45b1-80cf-0205f9ead9fa" xsi:nil="true"/>
    <lcf76f155ced4ddcb4097134ff3c332f xmlns="4cecae92-d326-45b1-80cf-0205f9ead9fa">
      <Terms xmlns="http://schemas.microsoft.com/office/infopath/2007/PartnerControls"/>
    </lcf76f155ced4ddcb4097134ff3c332f>
    <ProjectID xmlns="4cecae92-d326-45b1-80cf-0205f9ead9fa" xsi:nil="true"/>
    <ProjectName xmlns="4cecae92-d326-45b1-80cf-0205f9ead9fa" xsi:nil="true"/>
    <Client xmlns="4cecae92-d326-45b1-80cf-0205f9ead9fa" xsi:nil="true"/>
    <Status xmlns="4cecae92-d326-45b1-80cf-0205f9ead9fa" xsi:nil="true"/>
  </documentManagement>
</p:properties>
</file>

<file path=customXml/itemProps1.xml><?xml version="1.0" encoding="utf-8"?>
<ds:datastoreItem xmlns:ds="http://schemas.openxmlformats.org/officeDocument/2006/customXml" ds:itemID="{EB715DA3-2555-40F9-916E-35F55627A239}"/>
</file>

<file path=customXml/itemProps2.xml><?xml version="1.0" encoding="utf-8"?>
<ds:datastoreItem xmlns:ds="http://schemas.openxmlformats.org/officeDocument/2006/customXml" ds:itemID="{C850683B-A206-4839-A402-6A527CF090A0}"/>
</file>

<file path=customXml/itemProps3.xml><?xml version="1.0" encoding="utf-8"?>
<ds:datastoreItem xmlns:ds="http://schemas.openxmlformats.org/officeDocument/2006/customXml" ds:itemID="{F4E0B876-21B3-43A2-8ECB-141C887CDA10}"/>
</file>

<file path=docProps/app.xml><?xml version="1.0" encoding="utf-8"?>
<Properties xmlns="http://schemas.openxmlformats.org/officeDocument/2006/extended-properties" xmlns:vt="http://schemas.openxmlformats.org/officeDocument/2006/docPropsVTypes">
  <Template>ncstate-ppt-template-16x9-horizontal-left-brick (6)</Template>
  <TotalTime>22315</TotalTime>
  <Words>610</Words>
  <Application>Microsoft Macintosh PowerPoint</Application>
  <PresentationFormat>On-screen Show (16:9)</PresentationFormat>
  <Paragraphs>80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NCStateU-horizontal-left-logo</vt:lpstr>
      <vt:lpstr>Regional simulations of market-mediated forest responses to scaling biomass-based decarbonization</vt:lpstr>
      <vt:lpstr>Background Context</vt:lpstr>
      <vt:lpstr>Background Context </vt:lpstr>
      <vt:lpstr>Background Context </vt:lpstr>
      <vt:lpstr>Background Context </vt:lpstr>
      <vt:lpstr>Background Context</vt:lpstr>
      <vt:lpstr>Methods </vt:lpstr>
      <vt:lpstr>SRTS – A flexible regional partial equilibrium forest sector model </vt:lpstr>
      <vt:lpstr>SRTS</vt:lpstr>
      <vt:lpstr>Carbon Calculations in SRTS</vt:lpstr>
      <vt:lpstr>SRTS – A flexible regional partial equilibrium forest sector model </vt:lpstr>
      <vt:lpstr>SRTS – A flexible regional partial equilibrium forest sector model </vt:lpstr>
      <vt:lpstr>Dynamic growth-to-drain over time</vt:lpstr>
      <vt:lpstr>LURA to SRTS Linkage </vt:lpstr>
      <vt:lpstr>LURA to SRTS Linkage</vt:lpstr>
      <vt:lpstr>Carbon Projections for the Subregion </vt:lpstr>
      <vt:lpstr>What’s driving landscape C changes? </vt:lpstr>
      <vt:lpstr>Landscape C Change Results</vt:lpstr>
      <vt:lpstr>Landscape Carbon Changes + Life Cycle Benefits</vt:lpstr>
      <vt:lpstr>Summary </vt:lpstr>
      <vt:lpstr>Questions?</vt:lpstr>
    </vt:vector>
  </TitlesOfParts>
  <Company>North Carolina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Justin Baker</dc:creator>
  <cp:lastModifiedBy>Justin Baker</cp:lastModifiedBy>
  <cp:revision>362</cp:revision>
  <cp:lastPrinted>2022-01-01T04:25:31Z</cp:lastPrinted>
  <dcterms:created xsi:type="dcterms:W3CDTF">2021-12-16T15:14:24Z</dcterms:created>
  <dcterms:modified xsi:type="dcterms:W3CDTF">2026-04-16T12:09:15Z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0x0101004CBD81E1639E104B897B7464782B49BF</vt:lpwstr>
  </property>
</Properties>
</file>